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70" r:id="rId3"/>
    <p:sldId id="301" r:id="rId4"/>
    <p:sldId id="288" r:id="rId5"/>
    <p:sldId id="303" r:id="rId6"/>
    <p:sldId id="263" r:id="rId7"/>
    <p:sldId id="271" r:id="rId8"/>
    <p:sldId id="305" r:id="rId9"/>
    <p:sldId id="290" r:id="rId10"/>
    <p:sldId id="297" r:id="rId11"/>
    <p:sldId id="29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4708" autoAdjust="0"/>
  </p:normalViewPr>
  <p:slideViewPr>
    <p:cSldViewPr>
      <p:cViewPr>
        <p:scale>
          <a:sx n="75" d="100"/>
          <a:sy n="75" d="100"/>
        </p:scale>
        <p:origin x="-102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44CEB-67C0-4928-B2DE-7030C46D49B8}" type="datetimeFigureOut">
              <a:rPr lang="en-US" smtClean="0"/>
              <a:pPr/>
              <a:t>10/30/2019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87D64-A143-4FFE-A219-36C2B8788624}" type="slidenum">
              <a:rPr lang="en-IN" smtClean="0"/>
              <a:pPr/>
              <a:t>‹Nr.›</a:t>
            </a:fld>
            <a:endParaRPr lang="en-IN"/>
          </a:p>
        </p:txBody>
      </p:sp>
    </p:spTree>
    <p:extLst>
      <p:ext uri="{BB962C8B-B14F-4D97-AF65-F5344CB8AC3E}">
        <p14:creationId xmlns:p14="http://schemas.microsoft.com/office/powerpoint/2010/main" val="2978341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600DE1-B492-4C6D-A417-FB2698655863}" type="slidenum">
              <a:rPr lang="de-DE" smtClean="0"/>
              <a:pPr eaLnBrk="1" hangingPunct="1"/>
              <a:t>1</a:t>
            </a:fld>
            <a:endParaRPr lang="de-DE"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4094F-DF3F-490E-A62F-61CCF47268AA}" type="datetimeFigureOut">
              <a:rPr lang="en-US" smtClean="0"/>
              <a:pPr/>
              <a:t>10/30/2019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69E804-9D41-4027-8C01-B430F0FFA26E}" type="slidenum">
              <a:rPr lang="en-IN" smtClean="0"/>
              <a:pPr/>
              <a:t>‹Nr.›</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4094F-DF3F-490E-A62F-61CCF47268AA}" type="datetimeFigureOut">
              <a:rPr lang="en-US" smtClean="0"/>
              <a:pPr/>
              <a:t>10/30/2019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9E804-9D41-4027-8C01-B430F0FFA26E}" type="slidenum">
              <a:rPr lang="en-IN" smtClean="0"/>
              <a:pPr/>
              <a:t>‹Nr.›</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ai.uni-heidelberg.de/abt/intwep/zingel/l" TargetMode="External"/><Relationship Id="rId2" Type="http://schemas.openxmlformats.org/officeDocument/2006/relationships/hyperlink" Target="mailto:h93@ix.urz.uni-heidelberg.de"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black">
          <a:xfrm>
            <a:off x="827088" y="1955800"/>
            <a:ext cx="7772400" cy="1977256"/>
          </a:xfrm>
        </p:spPr>
        <p:txBody>
          <a:bodyPr>
            <a:normAutofit/>
          </a:bodyPr>
          <a:lstStyle/>
          <a:p>
            <a:r>
              <a:rPr lang="en-IN" sz="3200" b="1" dirty="0" smtClean="0"/>
              <a:t>The role of the state in economic development</a:t>
            </a:r>
            <a:endParaRPr lang="de-DE" sz="3200" b="1" dirty="0" smtClean="0">
              <a:latin typeface="Arial" pitchFamily="34" charset="0"/>
              <a:cs typeface="Arial" pitchFamily="34" charset="0"/>
            </a:endParaRPr>
          </a:p>
        </p:txBody>
      </p:sp>
      <p:sp>
        <p:nvSpPr>
          <p:cNvPr id="2051" name="Rectangle 3"/>
          <p:cNvSpPr>
            <a:spLocks noGrp="1" noChangeArrowheads="1"/>
          </p:cNvSpPr>
          <p:nvPr>
            <p:ph type="subTitle" idx="1"/>
          </p:nvPr>
        </p:nvSpPr>
        <p:spPr>
          <a:xfrm>
            <a:off x="107950" y="4653136"/>
            <a:ext cx="8959850" cy="1584176"/>
          </a:xfrm>
        </p:spPr>
        <p:txBody>
          <a:bodyPr>
            <a:normAutofit/>
          </a:bodyPr>
          <a:lstStyle/>
          <a:p>
            <a:pPr>
              <a:lnSpc>
                <a:spcPct val="80000"/>
              </a:lnSpc>
            </a:pPr>
            <a:r>
              <a:rPr lang="en-GB" sz="2400" b="1" dirty="0" err="1" smtClean="0">
                <a:solidFill>
                  <a:schemeClr val="tx1"/>
                </a:solidFill>
              </a:rPr>
              <a:t>Abhilashi</a:t>
            </a:r>
            <a:r>
              <a:rPr lang="en-GB" sz="2400" b="1" dirty="0" smtClean="0">
                <a:solidFill>
                  <a:schemeClr val="tx1"/>
                </a:solidFill>
              </a:rPr>
              <a:t> University</a:t>
            </a:r>
            <a:endParaRPr lang="en-GB" sz="2000" b="1" dirty="0" smtClean="0">
              <a:solidFill>
                <a:schemeClr val="tx1"/>
              </a:solidFill>
            </a:endParaRPr>
          </a:p>
          <a:p>
            <a:pPr>
              <a:lnSpc>
                <a:spcPct val="80000"/>
              </a:lnSpc>
            </a:pPr>
            <a:r>
              <a:rPr lang="en-GB" sz="2000" b="1" dirty="0" err="1" smtClean="0">
                <a:solidFill>
                  <a:schemeClr val="tx1"/>
                </a:solidFill>
              </a:rPr>
              <a:t>Mandi</a:t>
            </a:r>
            <a:r>
              <a:rPr lang="en-GB" sz="2000" b="1" dirty="0" smtClean="0">
                <a:solidFill>
                  <a:schemeClr val="tx1"/>
                </a:solidFill>
              </a:rPr>
              <a:t>, </a:t>
            </a:r>
            <a:r>
              <a:rPr lang="en-GB" sz="2000" b="1" smtClean="0">
                <a:solidFill>
                  <a:schemeClr val="tx1"/>
                </a:solidFill>
              </a:rPr>
              <a:t>Himachal Pradesh</a:t>
            </a:r>
            <a:endParaRPr lang="en-GB" sz="2000" b="1" dirty="0" smtClean="0">
              <a:solidFill>
                <a:schemeClr val="tx1"/>
              </a:solidFill>
            </a:endParaRPr>
          </a:p>
          <a:p>
            <a:pPr>
              <a:lnSpc>
                <a:spcPct val="80000"/>
              </a:lnSpc>
            </a:pPr>
            <a:r>
              <a:rPr lang="en-GB" sz="2000" b="1" dirty="0" smtClean="0">
                <a:solidFill>
                  <a:schemeClr val="tx1"/>
                </a:solidFill>
              </a:rPr>
              <a:t>29 October 2018</a:t>
            </a:r>
            <a:endParaRPr lang="de-DE" sz="2000" b="1" dirty="0" smtClean="0">
              <a:solidFill>
                <a:schemeClr val="tx1"/>
              </a:solidFill>
              <a:latin typeface="Arial" pitchFamily="34" charset="0"/>
              <a:cs typeface="Arial" pitchFamily="34" charset="0"/>
            </a:endParaRPr>
          </a:p>
        </p:txBody>
      </p:sp>
      <p:sp>
        <p:nvSpPr>
          <p:cNvPr id="2052" name="Text Box 4"/>
          <p:cNvSpPr txBox="1">
            <a:spLocks noChangeArrowheads="1"/>
          </p:cNvSpPr>
          <p:nvPr/>
        </p:nvSpPr>
        <p:spPr bwMode="auto">
          <a:xfrm>
            <a:off x="323850" y="790575"/>
            <a:ext cx="874395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de-DE" sz="2000" b="1" dirty="0">
                <a:latin typeface="Arial Black" pitchFamily="34" charset="0"/>
              </a:rPr>
              <a:t>Wolfgang-Peter Zingel</a:t>
            </a:r>
          </a:p>
          <a:p>
            <a:pPr algn="ctr" eaLnBrk="1" hangingPunct="1"/>
            <a:r>
              <a:rPr lang="de-DE" sz="1600" b="1" dirty="0" err="1" smtClean="0"/>
              <a:t>Associate</a:t>
            </a:r>
            <a:r>
              <a:rPr lang="de-DE" sz="1600" b="1" dirty="0" smtClean="0"/>
              <a:t> Member</a:t>
            </a:r>
          </a:p>
          <a:p>
            <a:pPr algn="ctr" eaLnBrk="1" hangingPunct="1"/>
            <a:r>
              <a:rPr lang="de-DE" sz="1600" b="1" dirty="0" smtClean="0"/>
              <a:t>South </a:t>
            </a:r>
            <a:r>
              <a:rPr lang="de-DE" sz="1600" b="1" dirty="0" err="1"/>
              <a:t>Asia</a:t>
            </a:r>
            <a:r>
              <a:rPr lang="de-DE" sz="1600" b="1" dirty="0"/>
              <a:t> Institute </a:t>
            </a:r>
            <a:r>
              <a:rPr lang="de-DE" sz="1600" b="1" dirty="0" err="1"/>
              <a:t>of</a:t>
            </a:r>
            <a:r>
              <a:rPr lang="de-DE" sz="1600" b="1" dirty="0"/>
              <a:t> Heidelberg </a:t>
            </a:r>
            <a:r>
              <a:rPr lang="de-DE" sz="1600" b="1" dirty="0" smtClean="0"/>
              <a:t>University</a:t>
            </a:r>
            <a:endParaRPr lang="de-DE" sz="1600" b="1" dirty="0"/>
          </a:p>
          <a:p>
            <a:pPr algn="ctr" eaLnBrk="1" hangingPunct="1"/>
            <a:r>
              <a:rPr lang="de-DE" sz="1600" b="1" dirty="0"/>
              <a:t> </a:t>
            </a:r>
          </a:p>
          <a:p>
            <a:pPr eaLnBrk="1" hangingPunct="1"/>
            <a:endParaRPr lang="de-DE" sz="1600" b="1" dirty="0"/>
          </a:p>
          <a:p>
            <a:pPr eaLnBrk="1" hangingPunct="1"/>
            <a:endParaRPr lang="de-DE" sz="1400" b="1" dirty="0"/>
          </a:p>
        </p:txBody>
      </p:sp>
    </p:spTree>
    <p:extLst>
      <p:ext uri="{BB962C8B-B14F-4D97-AF65-F5344CB8AC3E}">
        <p14:creationId xmlns:p14="http://schemas.microsoft.com/office/powerpoint/2010/main" val="725722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smtClean="0"/>
              <a:t>International </a:t>
            </a:r>
            <a:r>
              <a:rPr lang="de-DE" sz="3200" b="1" dirty="0" err="1" smtClean="0"/>
              <a:t>aspects</a:t>
            </a:r>
            <a:endParaRPr lang="en-GB" sz="3200" b="1" dirty="0"/>
          </a:p>
        </p:txBody>
      </p:sp>
      <p:sp>
        <p:nvSpPr>
          <p:cNvPr id="3" name="Inhaltsplatzhalter 2"/>
          <p:cNvSpPr>
            <a:spLocks noGrp="1"/>
          </p:cNvSpPr>
          <p:nvPr>
            <p:ph idx="1"/>
          </p:nvPr>
        </p:nvSpPr>
        <p:spPr/>
        <p:txBody>
          <a:bodyPr>
            <a:normAutofit/>
          </a:bodyPr>
          <a:lstStyle/>
          <a:p>
            <a:pPr marL="0" indent="0">
              <a:buNone/>
            </a:pPr>
            <a:r>
              <a:rPr lang="de-DE" sz="2400" dirty="0" err="1" smtClean="0">
                <a:latin typeface="Caladea" panose="02040503050406030204" pitchFamily="18" charset="0"/>
              </a:rPr>
              <a:t>When</a:t>
            </a:r>
            <a:r>
              <a:rPr lang="de-DE" sz="2400" dirty="0" smtClean="0">
                <a:latin typeface="Caladea" panose="02040503050406030204" pitchFamily="18" charset="0"/>
              </a:rPr>
              <a:t> </a:t>
            </a:r>
            <a:r>
              <a:rPr lang="de-DE" sz="2400" dirty="0" err="1" smtClean="0">
                <a:latin typeface="Caladea" panose="02040503050406030204" pitchFamily="18" charset="0"/>
              </a:rPr>
              <a:t>it</a:t>
            </a:r>
            <a:r>
              <a:rPr lang="de-DE" sz="2400" dirty="0" smtClean="0">
                <a:latin typeface="Caladea" panose="02040503050406030204" pitchFamily="18" charset="0"/>
              </a:rPr>
              <a:t> </a:t>
            </a:r>
            <a:r>
              <a:rPr lang="de-DE" sz="2400" dirty="0" err="1" smtClean="0">
                <a:latin typeface="Caladea" panose="02040503050406030204" pitchFamily="18" charset="0"/>
              </a:rPr>
              <a:t>comes</a:t>
            </a:r>
            <a:r>
              <a:rPr lang="de-DE" sz="2400" dirty="0" smtClean="0">
                <a:latin typeface="Caladea" panose="02040503050406030204" pitchFamily="18" charset="0"/>
              </a:rPr>
              <a:t> </a:t>
            </a:r>
            <a:r>
              <a:rPr lang="de-DE" sz="2400" dirty="0" err="1" smtClean="0">
                <a:latin typeface="Caladea" panose="02040503050406030204" pitchFamily="18" charset="0"/>
              </a:rPr>
              <a:t>to</a:t>
            </a:r>
            <a:r>
              <a:rPr lang="de-DE" sz="2400" dirty="0" smtClean="0">
                <a:latin typeface="Caladea" panose="02040503050406030204" pitchFamily="18" charset="0"/>
              </a:rPr>
              <a:t> international </a:t>
            </a:r>
            <a:r>
              <a:rPr lang="de-DE" sz="2400" dirty="0" err="1" smtClean="0">
                <a:latin typeface="Caladea" panose="02040503050406030204" pitchFamily="18" charset="0"/>
              </a:rPr>
              <a:t>trade</a:t>
            </a:r>
            <a:r>
              <a:rPr lang="de-DE" sz="2400" dirty="0" smtClean="0">
                <a:latin typeface="Caladea" panose="02040503050406030204" pitchFamily="18" charset="0"/>
              </a:rPr>
              <a:t>, </a:t>
            </a:r>
            <a:r>
              <a:rPr lang="de-DE" sz="2400" dirty="0" err="1" smtClean="0">
                <a:latin typeface="Caladea" panose="02040503050406030204" pitchFamily="18" charset="0"/>
              </a:rPr>
              <a:t>the</a:t>
            </a:r>
            <a:r>
              <a:rPr lang="de-DE" sz="2400" dirty="0" smtClean="0">
                <a:latin typeface="Caladea" panose="02040503050406030204" pitchFamily="18" charset="0"/>
              </a:rPr>
              <a:t> </a:t>
            </a:r>
            <a:r>
              <a:rPr lang="de-DE" sz="2400" dirty="0" err="1" smtClean="0">
                <a:latin typeface="Caladea" panose="02040503050406030204" pitchFamily="18" charset="0"/>
              </a:rPr>
              <a:t>state</a:t>
            </a:r>
            <a:r>
              <a:rPr lang="de-DE" sz="2400" dirty="0" smtClean="0">
                <a:latin typeface="Caladea" panose="02040503050406030204" pitchFamily="18" charset="0"/>
              </a:rPr>
              <a:t> </a:t>
            </a:r>
            <a:r>
              <a:rPr lang="de-DE" sz="2400" dirty="0" err="1" smtClean="0">
                <a:latin typeface="Caladea" panose="02040503050406030204" pitchFamily="18" charset="0"/>
              </a:rPr>
              <a:t>becomes</a:t>
            </a:r>
            <a:r>
              <a:rPr lang="de-DE" sz="2400" dirty="0" smtClean="0">
                <a:latin typeface="Caladea" panose="02040503050406030204" pitchFamily="18" charset="0"/>
              </a:rPr>
              <a:t> a prominent </a:t>
            </a:r>
            <a:r>
              <a:rPr lang="de-DE" sz="2400" dirty="0" err="1" smtClean="0">
                <a:latin typeface="Caladea" panose="02040503050406030204" pitchFamily="18" charset="0"/>
              </a:rPr>
              <a:t>actor</a:t>
            </a:r>
            <a:r>
              <a:rPr lang="de-DE" sz="2400" dirty="0" smtClean="0">
                <a:latin typeface="Caladea" panose="02040503050406030204" pitchFamily="18" charset="0"/>
              </a:rPr>
              <a:t>. This </a:t>
            </a:r>
            <a:r>
              <a:rPr lang="de-DE" sz="2400" dirty="0" err="1" smtClean="0">
                <a:latin typeface="Caladea" panose="02040503050406030204" pitchFamily="18" charset="0"/>
              </a:rPr>
              <a:t>especially</a:t>
            </a:r>
            <a:r>
              <a:rPr lang="de-DE" sz="2400" dirty="0" smtClean="0">
                <a:latin typeface="Caladea" panose="02040503050406030204" pitchFamily="18" charset="0"/>
              </a:rPr>
              <a:t> </a:t>
            </a:r>
            <a:r>
              <a:rPr lang="de-DE" sz="2400" dirty="0" err="1" smtClean="0">
                <a:latin typeface="Caladea" panose="02040503050406030204" pitchFamily="18" charset="0"/>
              </a:rPr>
              <a:t>applies</a:t>
            </a:r>
            <a:r>
              <a:rPr lang="de-DE" sz="2400" dirty="0" smtClean="0">
                <a:latin typeface="Caladea" panose="02040503050406030204" pitchFamily="18" charset="0"/>
              </a:rPr>
              <a:t> </a:t>
            </a:r>
            <a:r>
              <a:rPr lang="de-DE" sz="2400" dirty="0" err="1" smtClean="0">
                <a:latin typeface="Caladea" panose="02040503050406030204" pitchFamily="18" charset="0"/>
              </a:rPr>
              <a:t>to</a:t>
            </a:r>
            <a:r>
              <a:rPr lang="de-DE" sz="2400" dirty="0" smtClean="0">
                <a:latin typeface="Caladea" panose="02040503050406030204" pitchFamily="18" charset="0"/>
              </a:rPr>
              <a:t> </a:t>
            </a:r>
            <a:r>
              <a:rPr lang="de-DE" sz="2400" dirty="0" err="1" smtClean="0">
                <a:latin typeface="Caladea" panose="02040503050406030204" pitchFamily="18" charset="0"/>
              </a:rPr>
              <a:t>quantitive</a:t>
            </a:r>
            <a:r>
              <a:rPr lang="de-DE" sz="2400" dirty="0" smtClean="0">
                <a:latin typeface="Caladea" panose="02040503050406030204" pitchFamily="18" charset="0"/>
              </a:rPr>
              <a:t> </a:t>
            </a:r>
            <a:r>
              <a:rPr lang="de-DE" sz="2400" dirty="0" err="1" smtClean="0">
                <a:latin typeface="Caladea" panose="02040503050406030204" pitchFamily="18" charset="0"/>
              </a:rPr>
              <a:t>restrictions</a:t>
            </a:r>
            <a:r>
              <a:rPr lang="de-DE" sz="2400" dirty="0" smtClean="0">
                <a:latin typeface="Caladea" panose="02040503050406030204" pitchFamily="18" charset="0"/>
              </a:rPr>
              <a:t>, </a:t>
            </a:r>
            <a:r>
              <a:rPr lang="de-DE" sz="2400" dirty="0" err="1" smtClean="0">
                <a:latin typeface="Caladea" panose="02040503050406030204" pitchFamily="18" charset="0"/>
              </a:rPr>
              <a:t>taxes</a:t>
            </a:r>
            <a:r>
              <a:rPr lang="de-DE" sz="2400" dirty="0" smtClean="0">
                <a:latin typeface="Caladea" panose="02040503050406030204" pitchFamily="18" charset="0"/>
              </a:rPr>
              <a:t> on </a:t>
            </a:r>
            <a:r>
              <a:rPr lang="de-DE" sz="2400" dirty="0" err="1" smtClean="0">
                <a:latin typeface="Caladea" panose="02040503050406030204" pitchFamily="18" charset="0"/>
              </a:rPr>
              <a:t>imports</a:t>
            </a:r>
            <a:r>
              <a:rPr lang="de-DE" sz="2400" dirty="0" smtClean="0">
                <a:latin typeface="Caladea" panose="02040503050406030204" pitchFamily="18" charset="0"/>
              </a:rPr>
              <a:t> </a:t>
            </a:r>
            <a:r>
              <a:rPr lang="de-DE" sz="2400" dirty="0" err="1" smtClean="0">
                <a:latin typeface="Caladea" panose="02040503050406030204" pitchFamily="18" charset="0"/>
              </a:rPr>
              <a:t>and</a:t>
            </a:r>
            <a:r>
              <a:rPr lang="de-DE" sz="2400" dirty="0" smtClean="0">
                <a:latin typeface="Caladea" panose="02040503050406030204" pitchFamily="18" charset="0"/>
              </a:rPr>
              <a:t> </a:t>
            </a:r>
            <a:r>
              <a:rPr lang="de-DE" sz="2400" dirty="0" err="1" smtClean="0">
                <a:latin typeface="Caladea" panose="02040503050406030204" pitchFamily="18" charset="0"/>
              </a:rPr>
              <a:t>exports</a:t>
            </a:r>
            <a:r>
              <a:rPr lang="de-DE" sz="2400" dirty="0" smtClean="0">
                <a:latin typeface="Caladea" panose="02040503050406030204" pitchFamily="18" charset="0"/>
              </a:rPr>
              <a:t>, non-</a:t>
            </a:r>
            <a:r>
              <a:rPr lang="de-DE" sz="2400" dirty="0" err="1" smtClean="0">
                <a:latin typeface="Caladea" panose="02040503050406030204" pitchFamily="18" charset="0"/>
              </a:rPr>
              <a:t>tariff</a:t>
            </a:r>
            <a:r>
              <a:rPr lang="de-DE" sz="2400" dirty="0" smtClean="0">
                <a:latin typeface="Caladea" panose="02040503050406030204" pitchFamily="18" charset="0"/>
              </a:rPr>
              <a:t> </a:t>
            </a:r>
            <a:r>
              <a:rPr lang="de-DE" sz="2400" dirty="0" err="1" smtClean="0">
                <a:latin typeface="Caladea" panose="02040503050406030204" pitchFamily="18" charset="0"/>
              </a:rPr>
              <a:t>rules</a:t>
            </a:r>
            <a:r>
              <a:rPr lang="de-DE" sz="2400" dirty="0" smtClean="0">
                <a:latin typeface="Caladea" panose="02040503050406030204" pitchFamily="18" charset="0"/>
              </a:rPr>
              <a:t> etc.</a:t>
            </a:r>
          </a:p>
          <a:p>
            <a:pPr marL="0" indent="0">
              <a:buNone/>
            </a:pPr>
            <a:endParaRPr lang="de-DE" sz="2400" dirty="0">
              <a:latin typeface="Caladea" panose="02040503050406030204" pitchFamily="18" charset="0"/>
            </a:endParaRPr>
          </a:p>
          <a:p>
            <a:pPr marL="0" indent="0">
              <a:buNone/>
            </a:pPr>
            <a:r>
              <a:rPr lang="de-DE" sz="2400" dirty="0" err="1" smtClean="0">
                <a:latin typeface="Caladea" panose="02040503050406030204" pitchFamily="18" charset="0"/>
              </a:rPr>
              <a:t>Historically</a:t>
            </a:r>
            <a:r>
              <a:rPr lang="de-DE" sz="2400" dirty="0" smtClean="0">
                <a:latin typeface="Caladea" panose="02040503050406030204" pitchFamily="18" charset="0"/>
              </a:rPr>
              <a:t>, </a:t>
            </a:r>
            <a:r>
              <a:rPr lang="de-DE" sz="2400" dirty="0" err="1" smtClean="0">
                <a:latin typeface="Caladea" panose="02040503050406030204" pitchFamily="18" charset="0"/>
              </a:rPr>
              <a:t>regulating</a:t>
            </a:r>
            <a:r>
              <a:rPr lang="de-DE" sz="2400" dirty="0" smtClean="0">
                <a:latin typeface="Caladea" panose="02040503050406030204" pitchFamily="18" charset="0"/>
              </a:rPr>
              <a:t> </a:t>
            </a:r>
            <a:r>
              <a:rPr lang="de-DE" sz="2400" dirty="0" err="1" smtClean="0">
                <a:latin typeface="Caladea" panose="02040503050406030204" pitchFamily="18" charset="0"/>
              </a:rPr>
              <a:t>imports</a:t>
            </a:r>
            <a:r>
              <a:rPr lang="de-DE" sz="2400" dirty="0" smtClean="0">
                <a:latin typeface="Caladea" panose="02040503050406030204" pitchFamily="18" charset="0"/>
              </a:rPr>
              <a:t> </a:t>
            </a:r>
            <a:r>
              <a:rPr lang="de-DE" sz="2400" dirty="0" err="1" smtClean="0">
                <a:latin typeface="Caladea" panose="02040503050406030204" pitchFamily="18" charset="0"/>
              </a:rPr>
              <a:t>and</a:t>
            </a:r>
            <a:r>
              <a:rPr lang="de-DE" sz="2400" dirty="0" smtClean="0">
                <a:latin typeface="Caladea" panose="02040503050406030204" pitchFamily="18" charset="0"/>
              </a:rPr>
              <a:t> </a:t>
            </a:r>
            <a:r>
              <a:rPr lang="de-DE" sz="2400" dirty="0" err="1" smtClean="0">
                <a:latin typeface="Caladea" panose="02040503050406030204" pitchFamily="18" charset="0"/>
              </a:rPr>
              <a:t>exports</a:t>
            </a:r>
            <a:r>
              <a:rPr lang="de-DE" sz="2400" dirty="0" smtClean="0">
                <a:latin typeface="Caladea" panose="02040503050406030204" pitchFamily="18" charset="0"/>
              </a:rPr>
              <a:t> </a:t>
            </a:r>
            <a:r>
              <a:rPr lang="de-DE" sz="2400" dirty="0" err="1" smtClean="0">
                <a:latin typeface="Caladea" panose="02040503050406030204" pitchFamily="18" charset="0"/>
              </a:rPr>
              <a:t>of</a:t>
            </a:r>
            <a:r>
              <a:rPr lang="de-DE" sz="2400" dirty="0" smtClean="0">
                <a:latin typeface="Caladea" panose="02040503050406030204" pitchFamily="18" charset="0"/>
              </a:rPr>
              <a:t> </a:t>
            </a:r>
            <a:r>
              <a:rPr lang="de-DE" sz="2400" dirty="0" err="1" smtClean="0">
                <a:latin typeface="Caladea" panose="02040503050406030204" pitchFamily="18" charset="0"/>
              </a:rPr>
              <a:t>agricultural</a:t>
            </a:r>
            <a:r>
              <a:rPr lang="de-DE" sz="2400" dirty="0" smtClean="0">
                <a:latin typeface="Caladea" panose="02040503050406030204" pitchFamily="18" charset="0"/>
              </a:rPr>
              <a:t> </a:t>
            </a:r>
            <a:r>
              <a:rPr lang="de-DE" sz="2400" dirty="0" err="1" smtClean="0">
                <a:latin typeface="Caladea" panose="02040503050406030204" pitchFamily="18" charset="0"/>
              </a:rPr>
              <a:t>commodities</a:t>
            </a:r>
            <a:r>
              <a:rPr lang="de-DE" sz="2400" dirty="0" smtClean="0">
                <a:latin typeface="Caladea" panose="02040503050406030204" pitchFamily="18" charset="0"/>
              </a:rPr>
              <a:t> must </a:t>
            </a:r>
            <a:r>
              <a:rPr lang="de-DE" sz="2400" dirty="0" err="1" smtClean="0">
                <a:latin typeface="Caladea" panose="02040503050406030204" pitchFamily="18" charset="0"/>
              </a:rPr>
              <a:t>have</a:t>
            </a:r>
            <a:r>
              <a:rPr lang="de-DE" sz="2400" dirty="0" smtClean="0">
                <a:latin typeface="Caladea" panose="02040503050406030204" pitchFamily="18" charset="0"/>
              </a:rPr>
              <a:t> </a:t>
            </a:r>
            <a:r>
              <a:rPr lang="de-DE" sz="2400" dirty="0" err="1" smtClean="0">
                <a:latin typeface="Caladea" panose="02040503050406030204" pitchFamily="18" charset="0"/>
              </a:rPr>
              <a:t>been</a:t>
            </a:r>
            <a:r>
              <a:rPr lang="de-DE" sz="2400" dirty="0" smtClean="0">
                <a:latin typeface="Caladea" panose="02040503050406030204" pitchFamily="18" charset="0"/>
              </a:rPr>
              <a:t> </a:t>
            </a:r>
            <a:r>
              <a:rPr lang="de-DE" sz="2400" dirty="0" err="1" smtClean="0">
                <a:latin typeface="Caladea" panose="02040503050406030204" pitchFamily="18" charset="0"/>
              </a:rPr>
              <a:t>the</a:t>
            </a:r>
            <a:r>
              <a:rPr lang="de-DE" sz="2400" dirty="0" smtClean="0">
                <a:latin typeface="Caladea" panose="02040503050406030204" pitchFamily="18" charset="0"/>
              </a:rPr>
              <a:t> </a:t>
            </a:r>
            <a:r>
              <a:rPr lang="de-DE" sz="2400" dirty="0" err="1" smtClean="0">
                <a:latin typeface="Caladea" panose="02040503050406030204" pitchFamily="18" charset="0"/>
              </a:rPr>
              <a:t>beginnings</a:t>
            </a:r>
            <a:r>
              <a:rPr lang="de-DE" sz="2400" dirty="0" smtClean="0">
                <a:latin typeface="Caladea" panose="02040503050406030204" pitchFamily="18" charset="0"/>
              </a:rPr>
              <a:t> </a:t>
            </a:r>
            <a:r>
              <a:rPr lang="de-DE" sz="2400" dirty="0" err="1" smtClean="0">
                <a:latin typeface="Caladea" panose="02040503050406030204" pitchFamily="18" charset="0"/>
              </a:rPr>
              <a:t>of</a:t>
            </a:r>
            <a:r>
              <a:rPr lang="de-DE" sz="2400" dirty="0" smtClean="0">
                <a:latin typeface="Caladea" panose="02040503050406030204" pitchFamily="18" charset="0"/>
              </a:rPr>
              <a:t> </a:t>
            </a:r>
            <a:r>
              <a:rPr lang="de-DE" sz="2400" dirty="0" err="1" smtClean="0">
                <a:latin typeface="Caladea" panose="02040503050406030204" pitchFamily="18" charset="0"/>
              </a:rPr>
              <a:t>trade</a:t>
            </a:r>
            <a:r>
              <a:rPr lang="de-DE" sz="2400" dirty="0" smtClean="0">
                <a:latin typeface="Caladea" panose="02040503050406030204" pitchFamily="18" charset="0"/>
              </a:rPr>
              <a:t> </a:t>
            </a:r>
            <a:r>
              <a:rPr lang="de-DE" sz="2400" dirty="0" err="1" smtClean="0">
                <a:latin typeface="Caladea" panose="02040503050406030204" pitchFamily="18" charset="0"/>
              </a:rPr>
              <a:t>policy</a:t>
            </a:r>
            <a:r>
              <a:rPr lang="de-DE" sz="2400" dirty="0" smtClean="0">
                <a:latin typeface="Caladea" panose="02040503050406030204" pitchFamily="18" charset="0"/>
              </a:rPr>
              <a:t>.</a:t>
            </a:r>
          </a:p>
          <a:p>
            <a:pPr marL="0" indent="0">
              <a:buNone/>
            </a:pPr>
            <a:endParaRPr lang="de-DE" sz="2400" dirty="0">
              <a:latin typeface="Caladea" panose="02040503050406030204" pitchFamily="18" charset="0"/>
            </a:endParaRPr>
          </a:p>
          <a:p>
            <a:pPr marL="0" indent="0">
              <a:buNone/>
            </a:pPr>
            <a:r>
              <a:rPr lang="de-DE" sz="2400" dirty="0" smtClean="0">
                <a:latin typeface="Caladea" panose="02040503050406030204" pitchFamily="18" charset="0"/>
              </a:rPr>
              <a:t>As </a:t>
            </a:r>
            <a:r>
              <a:rPr lang="de-DE" sz="2400" dirty="0" err="1" smtClean="0">
                <a:latin typeface="Caladea" panose="02040503050406030204" pitchFamily="18" charset="0"/>
              </a:rPr>
              <a:t>always</a:t>
            </a:r>
            <a:r>
              <a:rPr lang="de-DE" sz="2400" dirty="0" smtClean="0">
                <a:latin typeface="Caladea" panose="02040503050406030204" pitchFamily="18" charset="0"/>
              </a:rPr>
              <a:t> </a:t>
            </a:r>
            <a:r>
              <a:rPr lang="de-DE" sz="2400" dirty="0" err="1" smtClean="0">
                <a:latin typeface="Caladea" panose="02040503050406030204" pitchFamily="18" charset="0"/>
              </a:rPr>
              <a:t>there</a:t>
            </a:r>
            <a:r>
              <a:rPr lang="de-DE" sz="2400" dirty="0" smtClean="0">
                <a:latin typeface="Caladea" panose="02040503050406030204" pitchFamily="18" charset="0"/>
              </a:rPr>
              <a:t> </a:t>
            </a:r>
            <a:r>
              <a:rPr lang="de-DE" sz="2400" dirty="0" err="1" smtClean="0">
                <a:latin typeface="Caladea" panose="02040503050406030204" pitchFamily="18" charset="0"/>
              </a:rPr>
              <a:t>are</a:t>
            </a:r>
            <a:r>
              <a:rPr lang="de-DE" sz="2400" dirty="0" smtClean="0">
                <a:latin typeface="Caladea" panose="02040503050406030204" pitchFamily="18" charset="0"/>
              </a:rPr>
              <a:t> </a:t>
            </a:r>
            <a:r>
              <a:rPr lang="de-DE" sz="2400" dirty="0" err="1" smtClean="0">
                <a:latin typeface="Caladea" panose="02040503050406030204" pitchFamily="18" charset="0"/>
              </a:rPr>
              <a:t>winners</a:t>
            </a:r>
            <a:r>
              <a:rPr lang="de-DE" sz="2400" dirty="0" smtClean="0">
                <a:latin typeface="Caladea" panose="02040503050406030204" pitchFamily="18" charset="0"/>
              </a:rPr>
              <a:t> </a:t>
            </a:r>
            <a:r>
              <a:rPr lang="de-DE" sz="2400" dirty="0" err="1" smtClean="0">
                <a:latin typeface="Caladea" panose="02040503050406030204" pitchFamily="18" charset="0"/>
              </a:rPr>
              <a:t>and</a:t>
            </a:r>
            <a:r>
              <a:rPr lang="de-DE" sz="2400" dirty="0" smtClean="0">
                <a:latin typeface="Caladea" panose="02040503050406030204" pitchFamily="18" charset="0"/>
              </a:rPr>
              <a:t> </a:t>
            </a:r>
            <a:r>
              <a:rPr lang="de-DE" sz="2400" dirty="0" err="1" smtClean="0">
                <a:latin typeface="Caladea" panose="02040503050406030204" pitchFamily="18" charset="0"/>
              </a:rPr>
              <a:t>losers</a:t>
            </a:r>
            <a:r>
              <a:rPr lang="de-DE" sz="2400" dirty="0" smtClean="0">
                <a:latin typeface="Caladea" panose="02040503050406030204" pitchFamily="18" charset="0"/>
              </a:rPr>
              <a:t>: Producers </a:t>
            </a:r>
            <a:r>
              <a:rPr lang="de-DE" sz="2400" dirty="0" err="1" smtClean="0">
                <a:latin typeface="Caladea" panose="02040503050406030204" pitchFamily="18" charset="0"/>
              </a:rPr>
              <a:t>favour</a:t>
            </a:r>
            <a:r>
              <a:rPr lang="de-DE" sz="2400" dirty="0" smtClean="0">
                <a:latin typeface="Caladea" panose="02040503050406030204" pitchFamily="18" charset="0"/>
              </a:rPr>
              <a:t> </a:t>
            </a:r>
            <a:r>
              <a:rPr lang="de-DE" sz="2400" dirty="0" err="1" smtClean="0">
                <a:latin typeface="Caladea" panose="02040503050406030204" pitchFamily="18" charset="0"/>
              </a:rPr>
              <a:t>import</a:t>
            </a:r>
            <a:r>
              <a:rPr lang="de-DE" sz="2400" dirty="0" smtClean="0">
                <a:latin typeface="Caladea" panose="02040503050406030204" pitchFamily="18" charset="0"/>
              </a:rPr>
              <a:t> </a:t>
            </a:r>
            <a:r>
              <a:rPr lang="de-DE" sz="2400" dirty="0" err="1" smtClean="0">
                <a:latin typeface="Caladea" panose="02040503050406030204" pitchFamily="18" charset="0"/>
              </a:rPr>
              <a:t>restrictions</a:t>
            </a:r>
            <a:r>
              <a:rPr lang="de-DE" sz="2400" dirty="0" smtClean="0">
                <a:latin typeface="Caladea" panose="02040503050406030204" pitchFamily="18" charset="0"/>
              </a:rPr>
              <a:t>, </a:t>
            </a:r>
            <a:r>
              <a:rPr lang="de-DE" sz="2400" dirty="0" err="1" smtClean="0">
                <a:latin typeface="Caladea" panose="02040503050406030204" pitchFamily="18" charset="0"/>
              </a:rPr>
              <a:t>while</a:t>
            </a:r>
            <a:r>
              <a:rPr lang="de-DE" sz="2400" dirty="0" smtClean="0">
                <a:latin typeface="Caladea" panose="02040503050406030204" pitchFamily="18" charset="0"/>
              </a:rPr>
              <a:t> </a:t>
            </a:r>
            <a:r>
              <a:rPr lang="de-DE" sz="2400" dirty="0" err="1" smtClean="0">
                <a:latin typeface="Caladea" panose="02040503050406030204" pitchFamily="18" charset="0"/>
              </a:rPr>
              <a:t>consumers</a:t>
            </a:r>
            <a:r>
              <a:rPr lang="de-DE" sz="2400" dirty="0" smtClean="0">
                <a:latin typeface="Caladea" panose="02040503050406030204" pitchFamily="18" charset="0"/>
              </a:rPr>
              <a:t> </a:t>
            </a:r>
            <a:r>
              <a:rPr lang="de-DE" sz="2400" dirty="0" err="1" smtClean="0">
                <a:latin typeface="Caladea" panose="02040503050406030204" pitchFamily="18" charset="0"/>
              </a:rPr>
              <a:t>would</a:t>
            </a:r>
            <a:r>
              <a:rPr lang="de-DE" sz="2400" dirty="0" smtClean="0">
                <a:latin typeface="Caladea" panose="02040503050406030204" pitchFamily="18" charset="0"/>
              </a:rPr>
              <a:t> </a:t>
            </a:r>
            <a:r>
              <a:rPr lang="de-DE" sz="2400" dirty="0" err="1" smtClean="0">
                <a:latin typeface="Caladea" panose="02040503050406030204" pitchFamily="18" charset="0"/>
              </a:rPr>
              <a:t>benefit</a:t>
            </a:r>
            <a:r>
              <a:rPr lang="de-DE" sz="2400" dirty="0" smtClean="0">
                <a:latin typeface="Caladea" panose="02040503050406030204" pitchFamily="18" charset="0"/>
              </a:rPr>
              <a:t> </a:t>
            </a:r>
            <a:r>
              <a:rPr lang="de-DE" sz="2400" dirty="0" err="1" smtClean="0">
                <a:latin typeface="Caladea" panose="02040503050406030204" pitchFamily="18" charset="0"/>
              </a:rPr>
              <a:t>most</a:t>
            </a:r>
            <a:r>
              <a:rPr lang="de-DE" sz="2400" dirty="0" smtClean="0">
                <a:latin typeface="Caladea" panose="02040503050406030204" pitchFamily="18" charset="0"/>
              </a:rPr>
              <a:t> </a:t>
            </a:r>
            <a:r>
              <a:rPr lang="de-DE" sz="2400" dirty="0" err="1" smtClean="0">
                <a:latin typeface="Caladea" panose="02040503050406030204" pitchFamily="18" charset="0"/>
              </a:rPr>
              <a:t>from</a:t>
            </a:r>
            <a:r>
              <a:rPr lang="de-DE" sz="2400" dirty="0" smtClean="0">
                <a:latin typeface="Caladea" panose="02040503050406030204" pitchFamily="18" charset="0"/>
              </a:rPr>
              <a:t> a </a:t>
            </a:r>
            <a:r>
              <a:rPr lang="de-DE" sz="2400" dirty="0" err="1" smtClean="0">
                <a:latin typeface="Caladea" panose="02040503050406030204" pitchFamily="18" charset="0"/>
              </a:rPr>
              <a:t>free</a:t>
            </a:r>
            <a:r>
              <a:rPr lang="de-DE" sz="2400" dirty="0" smtClean="0">
                <a:latin typeface="Caladea" panose="02040503050406030204" pitchFamily="18" charset="0"/>
              </a:rPr>
              <a:t> </a:t>
            </a:r>
            <a:r>
              <a:rPr lang="de-DE" sz="2400" dirty="0" err="1" smtClean="0">
                <a:latin typeface="Caladea" panose="02040503050406030204" pitchFamily="18" charset="0"/>
              </a:rPr>
              <a:t>trade</a:t>
            </a:r>
            <a:r>
              <a:rPr lang="de-DE" sz="2400" dirty="0" smtClean="0">
                <a:latin typeface="Caladea" panose="02040503050406030204" pitchFamily="18" charset="0"/>
              </a:rPr>
              <a:t> </a:t>
            </a:r>
            <a:r>
              <a:rPr lang="de-DE" sz="2400" dirty="0" err="1" smtClean="0">
                <a:latin typeface="Caladea" panose="02040503050406030204" pitchFamily="18" charset="0"/>
              </a:rPr>
              <a:t>regime</a:t>
            </a:r>
            <a:r>
              <a:rPr lang="de-DE" sz="2400" dirty="0" smtClean="0">
                <a:latin typeface="Caladea" panose="02040503050406030204" pitchFamily="18" charset="0"/>
              </a:rPr>
              <a:t>. A </a:t>
            </a:r>
            <a:r>
              <a:rPr lang="de-DE" sz="2400" dirty="0" err="1" smtClean="0">
                <a:latin typeface="Caladea" panose="02040503050406030204" pitchFamily="18" charset="0"/>
              </a:rPr>
              <a:t>perfect</a:t>
            </a:r>
            <a:r>
              <a:rPr lang="de-DE" sz="2400" dirty="0" smtClean="0">
                <a:latin typeface="Caladea" panose="02040503050406030204" pitchFamily="18" charset="0"/>
              </a:rPr>
              <a:t> </a:t>
            </a:r>
            <a:r>
              <a:rPr lang="de-DE" sz="2400" dirty="0" err="1" smtClean="0">
                <a:latin typeface="Caladea" panose="02040503050406030204" pitchFamily="18" charset="0"/>
              </a:rPr>
              <a:t>example</a:t>
            </a:r>
            <a:r>
              <a:rPr lang="de-DE" sz="2400" dirty="0" smtClean="0">
                <a:latin typeface="Caladea" panose="02040503050406030204" pitchFamily="18" charset="0"/>
              </a:rPr>
              <a:t> </a:t>
            </a:r>
            <a:r>
              <a:rPr lang="de-DE" sz="2400" dirty="0" err="1" smtClean="0">
                <a:latin typeface="Caladea" panose="02040503050406030204" pitchFamily="18" charset="0"/>
              </a:rPr>
              <a:t>is</a:t>
            </a:r>
            <a:r>
              <a:rPr lang="de-DE" sz="2400" dirty="0" smtClean="0">
                <a:latin typeface="Caladea" panose="02040503050406030204" pitchFamily="18" charset="0"/>
              </a:rPr>
              <a:t> </a:t>
            </a:r>
            <a:r>
              <a:rPr lang="de-DE" sz="2400" dirty="0" err="1" smtClean="0">
                <a:latin typeface="Caladea" panose="02040503050406030204" pitchFamily="18" charset="0"/>
              </a:rPr>
              <a:t>the</a:t>
            </a:r>
            <a:r>
              <a:rPr lang="de-DE" sz="2400" dirty="0" smtClean="0">
                <a:latin typeface="Caladea" panose="02040503050406030204" pitchFamily="18" charset="0"/>
              </a:rPr>
              <a:t> </a:t>
            </a:r>
            <a:r>
              <a:rPr lang="de-DE" sz="2400" dirty="0" err="1" smtClean="0">
                <a:latin typeface="Caladea" panose="02040503050406030204" pitchFamily="18" charset="0"/>
              </a:rPr>
              <a:t>fight</a:t>
            </a:r>
            <a:r>
              <a:rPr lang="de-DE" sz="2400" dirty="0" smtClean="0">
                <a:latin typeface="Caladea" panose="02040503050406030204" pitchFamily="18" charset="0"/>
              </a:rPr>
              <a:t> </a:t>
            </a:r>
            <a:r>
              <a:rPr lang="de-DE" sz="2400" dirty="0" err="1" smtClean="0">
                <a:latin typeface="Caladea" panose="02040503050406030204" pitchFamily="18" charset="0"/>
              </a:rPr>
              <a:t>over</a:t>
            </a:r>
            <a:r>
              <a:rPr lang="de-DE" sz="2400" dirty="0" smtClean="0">
                <a:latin typeface="Caladea" panose="02040503050406030204" pitchFamily="18" charset="0"/>
              </a:rPr>
              <a:t> </a:t>
            </a:r>
            <a:r>
              <a:rPr lang="de-DE" sz="2400" dirty="0" err="1" smtClean="0">
                <a:latin typeface="Caladea" panose="02040503050406030204" pitchFamily="18" charset="0"/>
              </a:rPr>
              <a:t>the</a:t>
            </a:r>
            <a:r>
              <a:rPr lang="de-DE" sz="2400" dirty="0" smtClean="0">
                <a:latin typeface="Caladea" panose="02040503050406030204" pitchFamily="18" charset="0"/>
              </a:rPr>
              <a:t> </a:t>
            </a:r>
            <a:r>
              <a:rPr lang="de-DE" sz="2400" dirty="0" err="1" smtClean="0">
                <a:latin typeface="Caladea" panose="02040503050406030204" pitchFamily="18" charset="0"/>
              </a:rPr>
              <a:t>onion</a:t>
            </a:r>
            <a:r>
              <a:rPr lang="de-DE" sz="2400" dirty="0" smtClean="0">
                <a:latin typeface="Caladea" panose="02040503050406030204" pitchFamily="18" charset="0"/>
              </a:rPr>
              <a:t> </a:t>
            </a:r>
            <a:r>
              <a:rPr lang="de-DE" sz="2400" dirty="0" err="1" smtClean="0">
                <a:latin typeface="Caladea" panose="02040503050406030204" pitchFamily="18" charset="0"/>
              </a:rPr>
              <a:t>trade</a:t>
            </a:r>
            <a:r>
              <a:rPr lang="de-DE" sz="2400" dirty="0" smtClean="0">
                <a:latin typeface="Caladea" panose="02040503050406030204" pitchFamily="18" charset="0"/>
              </a:rPr>
              <a:t> in </a:t>
            </a:r>
            <a:r>
              <a:rPr lang="de-DE" sz="2400" dirty="0" err="1" smtClean="0">
                <a:latin typeface="Caladea" panose="02040503050406030204" pitchFamily="18" charset="0"/>
              </a:rPr>
              <a:t>India</a:t>
            </a:r>
            <a:r>
              <a:rPr lang="de-DE" sz="2400" dirty="0" smtClean="0">
                <a:latin typeface="Caladea" panose="02040503050406030204" pitchFamily="18" charset="0"/>
              </a:rPr>
              <a:t>. </a:t>
            </a:r>
            <a:endParaRPr lang="en-GB" sz="2400" dirty="0">
              <a:latin typeface="Caladea" panose="02040503050406030204" pitchFamily="18" charset="0"/>
            </a:endParaRPr>
          </a:p>
        </p:txBody>
      </p:sp>
    </p:spTree>
    <p:extLst>
      <p:ext uri="{BB962C8B-B14F-4D97-AF65-F5344CB8AC3E}">
        <p14:creationId xmlns:p14="http://schemas.microsoft.com/office/powerpoint/2010/main" val="301544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3200" b="1" dirty="0" err="1" smtClean="0"/>
              <a:t>Conclusion</a:t>
            </a:r>
            <a:endParaRPr lang="en-GB" sz="3200" b="1" dirty="0"/>
          </a:p>
        </p:txBody>
      </p:sp>
      <p:sp>
        <p:nvSpPr>
          <p:cNvPr id="3" name="Inhaltsplatzhalter 2"/>
          <p:cNvSpPr>
            <a:spLocks noGrp="1"/>
          </p:cNvSpPr>
          <p:nvPr>
            <p:ph idx="1"/>
          </p:nvPr>
        </p:nvSpPr>
        <p:spPr>
          <a:xfrm>
            <a:off x="457200" y="1052736"/>
            <a:ext cx="8229600" cy="5544616"/>
          </a:xfrm>
        </p:spPr>
        <p:txBody>
          <a:bodyPr>
            <a:normAutofit/>
          </a:bodyPr>
          <a:lstStyle/>
          <a:p>
            <a:pPr marL="0" indent="0">
              <a:buNone/>
            </a:pPr>
            <a:r>
              <a:rPr lang="en-GB" sz="2400" b="1" dirty="0" smtClean="0">
                <a:latin typeface="Caladea" panose="02040503050406030204" pitchFamily="18" charset="0"/>
              </a:rPr>
              <a:t>The role of the state in economic development is seen differently by different interest groups.</a:t>
            </a:r>
          </a:p>
          <a:p>
            <a:pPr marL="0" indent="0">
              <a:buNone/>
            </a:pPr>
            <a:endParaRPr lang="en-GB" sz="2400" b="1" dirty="0">
              <a:latin typeface="Caladea" panose="02040503050406030204" pitchFamily="18" charset="0"/>
            </a:endParaRPr>
          </a:p>
          <a:p>
            <a:pPr marL="0" indent="0">
              <a:buNone/>
            </a:pPr>
            <a:r>
              <a:rPr lang="en-GB" sz="2400" b="1" dirty="0" smtClean="0">
                <a:latin typeface="Caladea" panose="02040503050406030204" pitchFamily="18" charset="0"/>
              </a:rPr>
              <a:t>Markets, </a:t>
            </a:r>
            <a:r>
              <a:rPr lang="en-GB" sz="2400" b="1" dirty="0" smtClean="0">
                <a:latin typeface="Caladea" panose="02040503050406030204" pitchFamily="18" charset="0"/>
              </a:rPr>
              <a:t>if let totally unregulated tend to favour monopolies, where the monopolist realizes his monopolistic gains at the cost of quantity and quality.</a:t>
            </a:r>
          </a:p>
          <a:p>
            <a:pPr marL="0" indent="0">
              <a:buNone/>
            </a:pPr>
            <a:endParaRPr lang="en-GB" sz="2400" b="1" dirty="0">
              <a:latin typeface="Caladea" panose="02040503050406030204" pitchFamily="18" charset="0"/>
            </a:endParaRPr>
          </a:p>
          <a:p>
            <a:pPr marL="0" indent="0">
              <a:buNone/>
            </a:pPr>
            <a:r>
              <a:rPr lang="en-GB" sz="2400" b="1" dirty="0" smtClean="0">
                <a:latin typeface="Caladea" panose="02040503050406030204" pitchFamily="18" charset="0"/>
              </a:rPr>
              <a:t>Beyond that the state can have a leading role, e.g. in  encouraging technical progress, but also guarantee a sustainable and eco-friendly development.</a:t>
            </a:r>
            <a:endParaRPr lang="en-GB" sz="2400" b="1" dirty="0">
              <a:latin typeface="Caladea" panose="02040503050406030204" pitchFamily="18" charset="0"/>
            </a:endParaRPr>
          </a:p>
        </p:txBody>
      </p:sp>
    </p:spTree>
    <p:extLst>
      <p:ext uri="{BB962C8B-B14F-4D97-AF65-F5344CB8AC3E}">
        <p14:creationId xmlns:p14="http://schemas.microsoft.com/office/powerpoint/2010/main" val="58505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79388" y="333375"/>
            <a:ext cx="8785225" cy="6119813"/>
          </a:xfrm>
        </p:spPr>
        <p:txBody>
          <a:bodyPr>
            <a:normAutofit/>
          </a:bodyPr>
          <a:lstStyle/>
          <a:p>
            <a:pPr eaLnBrk="1" hangingPunct="1"/>
            <a:r>
              <a:rPr lang="de-DE" sz="3600" b="1" dirty="0" smtClean="0">
                <a:latin typeface="Arial" pitchFamily="34" charset="0"/>
                <a:cs typeface="Arial" pitchFamily="34" charset="0"/>
              </a:rPr>
              <a:t>Thank you very much</a:t>
            </a:r>
            <a:br>
              <a:rPr lang="de-DE" sz="3600" b="1" dirty="0" smtClean="0">
                <a:latin typeface="Arial" pitchFamily="34" charset="0"/>
                <a:cs typeface="Arial" pitchFamily="34" charset="0"/>
              </a:rPr>
            </a:br>
            <a:r>
              <a:rPr lang="de-DE" sz="3600" b="1" dirty="0" smtClean="0">
                <a:latin typeface="Arial" pitchFamily="34" charset="0"/>
                <a:cs typeface="Arial" pitchFamily="34" charset="0"/>
              </a:rPr>
              <a:t> for your attention</a:t>
            </a:r>
            <a:br>
              <a:rPr lang="de-DE" sz="3600" b="1" dirty="0" smtClean="0">
                <a:latin typeface="Arial" pitchFamily="34" charset="0"/>
                <a:cs typeface="Arial" pitchFamily="34" charset="0"/>
              </a:rPr>
            </a:br>
            <a:r>
              <a:rPr lang="de-DE" sz="4000" dirty="0" smtClean="0"/>
              <a:t/>
            </a:r>
            <a:br>
              <a:rPr lang="de-DE" sz="4000" dirty="0" smtClean="0"/>
            </a:br>
            <a:r>
              <a:rPr lang="de-DE" sz="4000" dirty="0" smtClean="0"/>
              <a:t/>
            </a:r>
            <a:br>
              <a:rPr lang="de-DE" sz="4000" dirty="0" smtClean="0"/>
            </a:br>
            <a:r>
              <a:rPr lang="de-DE" sz="4000" dirty="0" smtClean="0"/>
              <a:t/>
            </a:r>
            <a:br>
              <a:rPr lang="de-DE" sz="4000" dirty="0" smtClean="0"/>
            </a:br>
            <a:r>
              <a:rPr lang="de-DE" sz="4000" dirty="0" smtClean="0"/>
              <a:t/>
            </a:r>
            <a:br>
              <a:rPr lang="de-DE" sz="4000" dirty="0" smtClean="0"/>
            </a:br>
            <a:r>
              <a:rPr lang="de-DE" sz="2700" b="1" dirty="0" smtClean="0">
                <a:latin typeface="Arial" pitchFamily="34" charset="0"/>
                <a:cs typeface="Arial" pitchFamily="34" charset="0"/>
              </a:rPr>
              <a:t>Comments, questions:</a:t>
            </a:r>
            <a:br>
              <a:rPr lang="de-DE" sz="2700" b="1" dirty="0" smtClean="0">
                <a:latin typeface="Arial" pitchFamily="34" charset="0"/>
                <a:cs typeface="Arial" pitchFamily="34" charset="0"/>
              </a:rPr>
            </a:br>
            <a:r>
              <a:rPr lang="de-DE" sz="2700" b="1" dirty="0" smtClean="0">
                <a:latin typeface="Arial" pitchFamily="34" charset="0"/>
                <a:cs typeface="Arial" pitchFamily="34" charset="0"/>
                <a:hlinkClick r:id="rId2"/>
              </a:rPr>
              <a:t>h93@ix.urz.uni-heidelberg.de</a:t>
            </a:r>
            <a:r>
              <a:rPr lang="de-DE" sz="2700" b="1" dirty="0" smtClean="0">
                <a:latin typeface="Arial" pitchFamily="34" charset="0"/>
                <a:cs typeface="Arial" pitchFamily="34" charset="0"/>
              </a:rPr>
              <a:t/>
            </a:r>
            <a:br>
              <a:rPr lang="de-DE" sz="2700" b="1" dirty="0" smtClean="0">
                <a:latin typeface="Arial" pitchFamily="34" charset="0"/>
                <a:cs typeface="Arial" pitchFamily="34" charset="0"/>
              </a:rPr>
            </a:br>
            <a:r>
              <a:rPr lang="de-DE" sz="2700" b="1" dirty="0" smtClean="0">
                <a:latin typeface="Arial" pitchFamily="34" charset="0"/>
                <a:cs typeface="Arial" pitchFamily="34" charset="0"/>
              </a:rPr>
              <a:t/>
            </a:r>
            <a:br>
              <a:rPr lang="de-DE" sz="2700" b="1" dirty="0" smtClean="0">
                <a:latin typeface="Arial" pitchFamily="34" charset="0"/>
                <a:cs typeface="Arial" pitchFamily="34" charset="0"/>
              </a:rPr>
            </a:br>
            <a:r>
              <a:rPr lang="de-DE" sz="2700" b="1" dirty="0" smtClean="0">
                <a:latin typeface="Arial" pitchFamily="34" charset="0"/>
                <a:cs typeface="Arial" pitchFamily="34" charset="0"/>
              </a:rPr>
              <a:t>Texts of Wolfgang-Peter Zingel:</a:t>
            </a:r>
            <a:br>
              <a:rPr lang="de-DE" sz="2700" b="1" dirty="0" smtClean="0">
                <a:latin typeface="Arial" pitchFamily="34" charset="0"/>
                <a:cs typeface="Arial" pitchFamily="34" charset="0"/>
              </a:rPr>
            </a:br>
            <a:r>
              <a:rPr lang="de-DE" sz="2700" b="1" dirty="0" smtClean="0">
                <a:latin typeface="Arial" pitchFamily="34" charset="0"/>
                <a:cs typeface="Arial" pitchFamily="34" charset="0"/>
                <a:hlinkClick r:id="rId3"/>
              </a:rPr>
              <a:t>http://www.sai.uni-heidelberg.de/abt/intwep/zingel/</a:t>
            </a:r>
            <a:r>
              <a:rPr lang="de-DE" sz="2700" b="1" dirty="0" smtClean="0">
                <a:latin typeface="Arial" pitchFamily="34" charset="0"/>
                <a:cs typeface="Arial" pitchFamily="34" charset="0"/>
              </a:rPr>
              <a:t/>
            </a:r>
            <a:br>
              <a:rPr lang="de-DE" sz="2700" b="1" dirty="0" smtClean="0">
                <a:latin typeface="Arial" pitchFamily="34" charset="0"/>
                <a:cs typeface="Arial" pitchFamily="34" charset="0"/>
              </a:rPr>
            </a:br>
            <a:endParaRPr lang="de-DE" sz="2700" b="1" dirty="0" smtClean="0">
              <a:latin typeface="Arial" pitchFamily="34" charset="0"/>
              <a:cs typeface="Arial" pitchFamily="34" charset="0"/>
            </a:endParaRPr>
          </a:p>
        </p:txBody>
      </p:sp>
      <p:pic>
        <p:nvPicPr>
          <p:cNvPr id="266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73238"/>
            <a:ext cx="23796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a:xfrm>
            <a:off x="1643042" y="6356350"/>
            <a:ext cx="5357850" cy="365125"/>
          </a:xfrm>
        </p:spPr>
        <p:txBody>
          <a:bodyPr/>
          <a:lstStyle/>
          <a:p>
            <a:r>
              <a:rPr lang="en-GB" dirty="0" smtClean="0"/>
              <a:t>Not for Publication! Texts and Graphs may be copyrighted.</a:t>
            </a:r>
            <a:endParaRPr lang="en-GB" dirty="0"/>
          </a:p>
        </p:txBody>
      </p:sp>
      <p:sp>
        <p:nvSpPr>
          <p:cNvPr id="3" name="Foliennummernplatzhalter 2"/>
          <p:cNvSpPr>
            <a:spLocks noGrp="1"/>
          </p:cNvSpPr>
          <p:nvPr>
            <p:ph type="sldNum" sz="quarter" idx="12"/>
          </p:nvPr>
        </p:nvSpPr>
        <p:spPr/>
        <p:txBody>
          <a:bodyPr/>
          <a:lstStyle/>
          <a:p>
            <a:fld id="{CA5BF4EA-1E61-469A-894E-BB991063E622}" type="slidenum">
              <a:rPr lang="en-GB" smtClean="0"/>
              <a:pPr/>
              <a:t>12</a:t>
            </a:fld>
            <a:endParaRPr lang="en-GB" dirty="0"/>
          </a:p>
        </p:txBody>
      </p:sp>
    </p:spTree>
    <p:extLst>
      <p:ext uri="{BB962C8B-B14F-4D97-AF65-F5344CB8AC3E}">
        <p14:creationId xmlns:p14="http://schemas.microsoft.com/office/powerpoint/2010/main" val="173956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pPr eaLnBrk="1" hangingPunct="1"/>
            <a:r>
              <a:rPr lang="de-DE" altLang="de-DE" sz="3200" b="1" smtClean="0">
                <a:cs typeface="Arial" charset="0"/>
              </a:rPr>
              <a:t>South Asia Institute of</a:t>
            </a:r>
            <a:br>
              <a:rPr lang="de-DE" altLang="de-DE" sz="3200" b="1" smtClean="0">
                <a:cs typeface="Arial" charset="0"/>
              </a:rPr>
            </a:br>
            <a:r>
              <a:rPr lang="de-DE" altLang="de-DE" sz="3200" b="1" smtClean="0">
                <a:cs typeface="Arial" charset="0"/>
              </a:rPr>
              <a:t>Heidelberg University</a:t>
            </a:r>
            <a:endParaRPr lang="en-GB" altLang="de-DE" sz="3200" b="1" smtClean="0">
              <a:cs typeface="Arial" charset="0"/>
            </a:endParaRPr>
          </a:p>
        </p:txBody>
      </p:sp>
      <p:pic>
        <p:nvPicPr>
          <p:cNvPr id="3075" name="Picture 7" descr="http://t3.gstatic.com/images?q=tbn:ANd9GcRilxDButAWYDaSj1Rqan1OZHjw5Qa-xZf0c-ZfqO6QSdcfv6Bx"/>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940425" y="1404938"/>
            <a:ext cx="2676525" cy="1714500"/>
          </a:xfrm>
          <a:noFill/>
          <a:extLst>
            <a:ext uri="{909E8E84-426E-40DD-AFC4-6F175D3DCCD1}">
              <a14:hiddenFill xmlns:a14="http://schemas.microsoft.com/office/drawing/2010/main">
                <a:solidFill>
                  <a:srgbClr val="FFFFFF"/>
                </a:solidFill>
              </a14:hiddenFill>
            </a:ext>
          </a:extLst>
        </p:spPr>
      </p:pic>
      <p:pic>
        <p:nvPicPr>
          <p:cNvPr id="30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1371600"/>
            <a:ext cx="2690812" cy="1439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2525" y="4271963"/>
            <a:ext cx="2960688" cy="1439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2859088"/>
            <a:ext cx="287655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9" descr="http://t3.gstatic.com/images?q=tbn:ANd9GcTUYX5WZE6SWB8k-AkILkyHH5ztxO-eZt_6QakFFZkKjUKhYbxXM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4248150"/>
            <a:ext cx="277812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3" descr="http://t2.gstatic.com/images?q=tbn:ANd9GcSnFyhJELI_-D8hXwZvI9e_Y1waWQoduXZRqg7uMtTRwkyh_wmtOQ"/>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2988" y="3214688"/>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AutoShape 15" descr="data:image/jpeg;base64,/9j/4AAQSkZJRgABAQAAAQABAAD/2wCEAAkGBhQSERUUExQWFRUWGR4aGRcYGSAfHBwbHBwdHR8dIR4cIiYfHh0jHBsdHy8hJCcpLCwsGiAxNTAqNScrLCkBCQoKDgwOGg8PGiwkHyQpLCksKSwsLCwsLCkpLCwsLCwpKSksLCksKSkpKSkpKSkpKSkpKSwpLCwpLCwsLCwsLP/AABEIALcBEwMBIgACEQEDEQH/xAAbAAACAgMBAAAAAAAAAAAAAAAEBQMGAAECB//EAD0QAAIBAgQEBAQEBQQBBAMAAAECEQMhAAQSMQUiQVEGE2FxMoGRoRQjQrEHUmLB0XLh8PEVFjOCsiSSwv/EABgBAAMBAQAAAAAAAAAAAAAAAAABAgME/8QAJBEAAgICAwACAwADAAAAAAAAAAECESExEkFRAxMiMmFCcYH/2gAMAwEAAhEDEQA/AOMz4Ny9GqtLNVqhrVSD+WAVXmgAzJkjFr8GcPfLI1OqggkEFWBtEQY79dseeDxTUAkQClzIkEgyALdsekeI/E1HK0gXk+bKqFiYIN79ADjG84No1V2Vr+KeaXzKVNCOVDrURsWBX++KVSpliNLGx2EyZtEjbf744fnfUSenMb+n7YfcA4oKFYFm/LPKT+qJEmw7ThpmTlbFh4Y6GG1CfhEECO3MJMbYlXJVwrO1NhTTck2F+3bF58R0VrcPNVHLtrhZPRWEADoSvXFMOZrKjUiNIYDWp/V6f87YbE6LBwqpTNGkrIKjMCUAST1J6WxIubol9PlHXEwafNAH1EYI8D0XZ1rqiMqIae8MGMEE9hv9cXKtXRaqEqTU3KsQzMAD8Kgkm/U9BgULNlN0ULP8SpqSHy7FdIMssA+lxbfrjeRRqsLRyg5jaSArQCR7kRt6HF/zfluRqQMGK6+YhAJG4YAHrEYkzmVpBxVp2dFIUIVAgxNtr98V9aDmUPjFfyuXykaoSQwBkAqNzA7xhRlcjWzJ86jRABsSrSDcTuYHaMeicYNBjqFNymqGcaiDPWzTAO9sCZfLUVplGrmkNGu40JCsR6XB363BJw+FEt2Uqtkc0peaBMxpiDH0N8CkZgA6qT2O+hv/AORixJ4lzFZSlBmSijaPMYBiegCwssxIJ5Y3G2HGZzVZaLBmXVECKalgO7GLP7T74XElRPPszm3kLp02IOrUd+vTAdapW0AB1gkXB3F9h022w7fMuSNbVGNwBAv2NjvbuMQZMaZLMCQRqaNhBHL0np7YiIuIkfNVSIZgYuJa4GJKOZYpp12NyA1jHfDvKZAOy60bySzAEXJI3LMPlHTfBfD/AAjqqEJUXVGqGAFiYjt0mMU8hxK+cxVICySouASLdRH++NLmq9QA6tUW3B3EEW7+2H2d8OhKh0O53LEgGYvy6REbb9jhTxTINl6gQVNbFQ3LsCZPzOATVAIzFVLiQQAN9u4xvIF6jFdRMweUSYO5++I2pkOZd1EweXv1n64Mo1vLbWlVp3gqsCI+x/bCtCQY3DKMEmpV0i0lbk22GN1+CUwnxuSfhAXft7WwLluJO5IsDEiTb1HyxHX4q6mNSk9SJkfUDpgyaXHwZVPD6KOWo5te1z2vhXxKlTp0+ZqquPhWAJ/+UEf9Y6fj9WIt79/+d8d5bjVPyqq1SVLDUrQW0PNrTBW+Gg5R8FOQ4orGPKOoyQfMIJ/sTHpi7eAKSvUzFbylOmg/69RaYBUjpq9RhZ4e4KrZerVeWVgQrggFdIIJiTJJ/bEfCONGgjrQKhKnxSqsx5QkyQSJA1RPXG6ogfZnxhk0Xy6nDEH9PKDHQghZ++KjWq5So9RkSrSBMomoHSDFhMHfpiLJItSpAlitrrJIHscF5bhlCvmnCg6VXVDHSNZOmJBmAZM4xpLsuwSqMuxC6qp21AHa3p+2BM0aaghQSvTWOs9/8Ye8QNJHXzqhB0H9I5YMA26AA7+mJ28DVmN3Ghh+rUIEBgTANztHc3wIHnwq5onRHlxJHMbCD3O0epw1XwpWCg+Ssi+oPNt7Ab2wTnvC7JTiqx8snlHwlW2J3ggDcXtgrwxxCo2a8uq0U1pAQrnSSsaWBsQfQdsNE0Kf/TWZNxSAB2/Mb/ONYsvFPEeUpVWQ0tRES0teQD39cZh1/QorWVyo3IdUO7FiLHYi1x6kRjdXLo4BBYiYGp5kek4PqVAZBgk2nTf7Rf3wPcKLMRJgEHY9d2tMdMZfiWD8p0htQVeQbmBuSTEQSTttglcjTcwNTnobwfY6fXD7gfAqhXWFVTsXuWtvAFjY9R2w5yZpIbNLTcESdwOgWb/vhNZsOKEvDuEFFgI1+4nYRYkDfAmZ4M0moAWkjsoC7X73EW7YttXhrU7hRzkkkKJF72BDTBnGZ/hhohXYahcKWLE9bHp88OsDpFeyeVZKmsNECOQwfmP74ziSJUBc1SHMnXAk+5NyPTD48RWFmnGq4BYCQDH6o/e/rgfieUWuOtEICxGgHVJiAVYg72GBIBFmuM1XqIxZqmiLIpCiI2BkXG8d8G1/FeYYaToEEgnSyzNxMSIEn6YObwtrjmAEQoCqpv6iCcDZjhItS1F29G+H5gxbrP8AfA3QNBfDPElWnqIo0mU6SreYNQEQYkRJMnCXifFEzLMcxR0N8KkVJBAMwek+vU4Fol7KHIIkRAKdgSVgA47y+XLNppqHaDq8tQAG/mmOom/XC5S6JZaeDZtqGVoqF1qj1AxSCEVpCMSNonAvE+MUCfJFXQJPmMynYAGENgST1JwkqU61NdNHKvJMmb9/WSTExthfmshrAarRdWYS0ahcHfsLDtjVxdBYXmeI6UhVYU5gL1cnqT1gX7dOuB1dmgLVUEzpB6D16BjtET7YGydWlUCB5DAE/EY09N95P7YhyvkPUKqDTW6hpJJ+RkC+IqtILD+A8aajS0VTzBmuPUmCDIt/jFvz3EaIyFF3IlwokC5IAmfnO+KzwrwnUYBm1KrGzMZOjvYRcXnpg3ifhc08szllqp5gKqBDEzG7KOX2xak3sWQzg9ezlFuyQrlCAJImTEfDP1wv4z4Z0qaraXDQFYNcAT0OwA3tgLg3HauXfXRDCVIgsGEEzAnb/rDHiPGWzUms2qYEAEBQO0Hvc94GJck9j2KMxm6bKmo66dKADEeY/W+4UDp7d8QNxFSzQQzuBaORFO49SFG/TBGbyFKsyUwzA3jT6CTvb/rHdDwfBhHqhmGkcvex6RGKSTJpguXp06m3wU11N0Lk9uomAL9MbzHDoAlAr1GUKo2Ve/p/L88DtljT1qHLpQZm5QOeOovta++2HHCaOYYCsWRXYcqnYA3AjawxLXglkh4pwelQRQuqo+9Qr8I7eg9cLqPD2dbIZjYrY/Mi9sNcxxQUqZouSpcydMkkbAkyLW6YMymcOYoIqMVSkdIMkGwgLaSSY64RWAHK+H61WkssYBICTt3gdptGIa/hKtSDGNOmxBMG9oEemOhxKumY8vW4KEh0LHmgRptMQb7YZ0fFoACs8Mu+oyxM2Nge8XvbFpJ9itCLK5SGVHIpNJ0tq0kyNpa3rqJESMH0qNJKX5b86KQWn9QuRYQxiLzGI/FfiNcxCpckKCW/pESJvf8AbHHDKVarTNOm2mkxMiYViumSdrk2j0wWrA64Z4YOcyj1quqmFXTTkqNbE7kkTBMCRbftiwr4t0qVooC2pjqLQhkkkDq0WE7GMB10q08utKtWqFVIUWkyVMBYEQOnb3wupZSoEKIzIm2krUUmbRr239ROLQ3gh8Z+LatfyqbItMU9RiZ1SZDe0A7YX8K4S2YQkCEYQCpuSDsIvM4g8WZoqQpWBREXJLSZ36T88WXwzRZOHiorlaeh6sdQZOo23mIAmIAxnxV2NLNFdzH8PwrEHOUl25XI1CRN7+uMwVU4nw9yWagZPcybWG1tsZivsCiIGoogyauoiRpgAXJ2vA9cTDNadQuxXd9JaZ7dAuCjwsK7F6jM+4MbHpe0bjrgvw7lGTNIhBqyZqGPhBtqi5MSMZylywh0CcL469LWUBYNDSZBFgLX6xthzQ4VUrVGzIqABjZf1cu5Imw6QO+LPUqIBzwY7gofeCBOO+HUNTKIIpk6tJ629sRbTNVC1ZsZGaZFTSNQghCZ+u4HoPrhF4dzwfIJSYsTzq2m7KAduabGYjth74s4b5tenTp1fKRAfNWSuoGCIgcxIBGE9BhSDJTCFA0AyB0uBEH5+uLabM1kynwRCCWBIjlUmAGFhI2gD/GGVGgfeY1H+WNgLbna3QRgfJZlXIXRcbwQxjuTqMKOuFeY4zpqhaiMaOldJjl1SQ11nljci5wtDeCXL501mqIlTTB8t3m/xcumbqSBpjad8L63F3em35qLqJsbVABP1JU9Bgirw9KyPWpuE0uBIBBcgA8q9EUEQTf22wpThdRHBpiQfiLPA9YsOuEr7Ec+COLeY9dR8JCA6hPVrX/Y4suTQPlvMVAJYiBI2eos268n3wmXw/rfUrCnUc8yqurXGxsRBv8AbBVPhtdaSUlq01VdeoMdJ16ybi/ViPljRPxCytjjJiFLliFUFmEk2AJjm9sJ8z4wpnT5bspjm1UwRv8AWNPTrjWTyubQFQKdRWPNzja/eLXNvXAOd4ZWnloU6Z6PpBgxbr1wvsl4xNRa3kdVKdHMZSoKhUVagHl/lleWQdQI1bgMMUevTFGqypOr4dQsBqAEqYjc3nFm4nVejlkesCaoFNWHSWIBgfMwMNsxw5CBoP8ANqAvBDGZ7GAMW3KgUV6CZXxFSyq5TLvV1PQdBVZbrCgyZG9+nXGeIfHFHMUWWlqklY1LFwxNjJmLWge+IOJcLTyKihQXbR2B0hiZFjHSffCbhvh1Faasuu8KCPvM/thO3gKFtPiwqV/MJ5TYqNvUz1M3+eHdbgdfMhTQpOQLHSLEG8nvt98VuvkTRqFHASTYBw1jttfYg98W7w94vaipoV2p6JimJblH9M2j3nriGleSUIBSqZWuBUhWSzA9D1t1BU9MNqWcrVGqU1tTeaZJcmNX9XQx++Cct4fp1KhNBKrOwOqDqWS06pIsJMQYAjEHC/EgpVW0EuyNGk/CxXcgDfbpi1GtsVkT+CMytNiumpE8ilp0i/xEAE22gC2A6viLMGoKjL0jRC6YvfvJjfFtPi6tWddDCkukgrEySsGTuIBke2KzxXieWCqhpB2nSGMzYXIZjM+wGG4+AV3xDnnq1fM7UxAAsFX0G17z64dcE8Q06FFCKUuokkGNUmST7TgYF1U00ou1OoTdmBlJgDlgg74DzNKknKaRMmF/M5hG432+RNsSnWAN1M01arUqBQupmYiTN403/tiN+FVC2ymYFmMzt0GDeHZ1aCNUgqwIZZuZFhFoBAHXucF0/HlRiAQrE9WRCR2IIWZ64NlpRrIg4nwuodKNKHmERcmdIAw58H+IFo0Vo1gAF1amaZ1lzbvOwjEP/kyzgsFOlSFk6bzJuepaT88DjOLqLuCx1X1MZnYc3oT8umCM6wRRbMzmEzK0moVQBTdnuYgiF3i3XBmc4Y+mRWa150qdrm46W98Vnwn4fai5rLSdlqIRoEkgaheT302FzBGGniTjFSisBNAqall7nmX0+E369jjR1QxbxHOIauh4apEFSToFomPhEzMd74WV+Iwnkms4p6dOhY+EEwBsN5wPns0RmXclmgjlAEkKoBN5sSN8C5UI+s1STbkAjUWJ62v74zsZOHpdGWPWmf7NjWGPD+B0mpqTqBO4kWM4zCFZ6CnBRrC/z8skn9Vu9sE5nw8uUZSz6FJ0gyxJOksQIk2A2tNsIsx4yYALD02F7OW6z0a2+8DA446a0B6lR4OoB9RggfENVpgkWPXBH4bzZb+XNUXuvwen5SVg5cMFKk7QRItGqfTCw8eAqEaWNzFobmi28jr/AJwsrcYNDSPMQAKKYMyNKiw5Z2BN8bzAckGDqMXkyZ26rilGngpPltnFSiGcsS+rVMEFvqet8F5PIPWPMLdDpWSeoUX5gLxbE/DuDh20sAasSFbpt8RglT1Am+CBmVpRVqsHeLG3QzCgepgkn3jbFLBLkd0MlpUG6C8wb7RLD0/lBi31rvFc42x1VBqMGwmTY6TAHtJxlXxl5uYeiiMjwXmQRBO0RMwd8dUKAY1LmUYAzFyULjp3G84mTdfwErIPDvHkp0q/4mV01IVWC6iCo2HXrf03xvg3GTWqURUgxRv2OlontJAGN1eGNXhqgDmbFhNz6k4ZVPD9OlTpsITStRbC5M2i9t9+mJlbodDIZmlQdGVQSWBAUSdtwR3JAwBmuMU9PKADBte7GSSbQbmOuAGzOmoaetlIAlibAE6TuOm+JddtWtGUkgSoMwd+lvXF3G9gr0B+HOKM2ZIqrvSQJqUafNCkuQBYkRP2wyy9Kp57J5qhgoYllgQ7abbjc4gHERTVmSmpqBYE2B7xBtaYxX8xmM09UV3QhRS8shTzMdeoCIn4og7QN8TyTCqzQ9zXBqjsWZQ8sD8TDmEQYnSDPpibN8NGWAzGszXLioJBWVPLpB73JwyyGfRqCckNfzNRIuDFh26z1xLXygrUKck+XZkYG8Pff/SJuMFUDdlXocfJaqDphGpICP1GoDb6gfQ4alRswAPtBmOgMz9sQcW4GtKm1TWSqwTMMQAYB3G04SZ2tmnBbLl3pwCBuxUgD9U/bv6YV5B4FXH8u2YNJ0g1ByvaJAsLiZI2wBnMrUoVfJrjYrETHNcc3TFw8P8AhhgiVH1U2BnTFwZ79J9sR+MOBtUdm1fHTiC0aWWdJgXIMyfUYSi9slLwr+bz7AKuohGtpEgzczOx6GDhVks1UoqKWmmSROsxqgk3kXBgx+2G3EMm+lVSmXhELMWX/wByBq0gXAuYnC6tkKjX8p1YW+E3X2giZ2ODTdA8ss9fxEzZRaWVpJr0w9Rmkxp6CO/qYxrg+VriDU0uSQAACbnpeAZ/tip0NSMCuofUAe/ph1xvxLm8y1J9Dpo+AU0YLI2aLgm2+CMsZIGlXiBzXLl6CK/MGGq5nYjUQqwQIvip5nKtUlUYCorsIO4ZSdQm8GZGMrUH1c4dSBOlwR6yBE73xuGUq4Xm1SIHUR94vh3kAjhVRTDOBUUA6lO23pfocdZhKDgFUCf1LIJHYAkg/MY6HCHzbmskUrc6sCAWAkuLWPcYJ4VwDza1UWdUCAFiVUlt4NtQtv8A1YXHxjFtDzUZqc6neAkCxDRp39cXnJ+BtdJF86rR0EqQES8MQWKuOpBI9DhVl+A5mlncu7Cn5IqoCQRKAHpBBNh649XoXBuxB2PuTfvjWMaVhZTK2mgaVKowfXyoYvyjfaB8sVzxnxgU1WmATCmqCRqAMwgidiRvizfxP4H+JzFIU6nluiQBygEu3cst5ta98UXjOValllouys9SoLT+lDFjMkar/wBsS30UIs6HIRSVJJkkWO20bwT7jENSodSoJ77CJ997f94LztcBkS0KBJBm57XO20wMRVKZNUpJ5eVZPbtYbm99jiK7JIKuf0mBBHe46XsR3xmNVs7TDEFGkbkEX9bEjGYKQUWHjPiBTSC02qcxlgXJEdIUmB8owkfOkwuokXge9z8sXjK/wpq1aaswCVDyqSZEn+Yj1tYHFH8hQYYwQYiOu2E8bE8uw6tm6tdacyy010iOg3kzMjpbthrT8UOlLk1a1jQQRECN+UMTN5n5HCqjSppSqUwzhmUEFTsskkEx7DEOXp6oAJJjr19cFvaBKx1w/wAV1aLtU1FnqKRM7E/q72xCvEnpBXG0EEHa8Hb/AJviChw7zLNymNyJHv7YizdTQwQgHqNIkHvH2xnmwcWjv8ZWeqXiJsHUQCB0EdsMMtx96VGrEk1io1HZdIZST1khh9MCityqQfhYkrIFmU3Em5BM/PA2TdoAa5gi0QRv23wucuwH/h3xX5aMHAYDmkm/aBJuT0GCcj4zzK1iWpShRiqnUwGq4EjsRfrc+mAMhw3SnOE7zabn698c8S4oKUvyhA1hpE9OW5/Ueo7Xxd5wWl6ReJ8z5jmprYM5ErFgABYdgY2jb1wbkuMU1yLTJrU6ZI1THxECOlrW9cVReMKTAGhSSWE6om+7T7YYJnVFJtyI0wdoMXM77bYrk08oSey/8E4cKuURxMsbx/oUxI2uT9cdhKVFldyQkiJMwbzYXn5YpPBc0ZHMQovJqMiBmsCSJib/AE9MPs3w2mq+VV8yqQQSr1TpVwDsTBYGb7Aj64E1WUaxcpLBP/5LN1aYpUaKPqplUJYAtIPNdbAe4xDwOrmKJP4piFo0VphAVIWDYmDoJAMTM4bZTjdSnT0BE5pJqh4IQbhVCgbCBDdcc5zNBtAXkDESTIUHrMTJAIPWPTF4S2JfHbBuNcVGYyz01Px2DSCLDbl7SMG5ai9LL0lUsOQSVAIiBMWuTsPXfbHVPhyDT5tRiARKBdMx6kyO06Qb4FrJXzNQ1GPl0VsqAkQAOkWiOpPT6j5IUlHo54txVclRNVxztCokzcbL8viY+/phZWUmxZmJ67yTcztEmbDbYYZ8VYV1FOKbp11n5D6b2O4xC9FmYAiQsC0HeZP/AD0xdrTRKTWiv8R4IzMW1Le/Y/acM/DWYSlQZCVZzLVG1yJFlXoQo+5BwVTps1mpss7dx6/T1wpynAyhqFWkVLPqRlZQSTI6GJuJGKw8CSrIRmMjTdtVVXIWNOmw9Z/zjvNZ1KVJmpsyaRYRN/meaJ++NcT8VrTYU0AYReZENMAXHQYrWbz9Wsuo6dKyNhGq9wfbp6YwtFNo4o1k1aqgNRnWJad+hHSfc4nzbUaSo7JLAgLHVo68w+3YYBV30gFhpFgC0bjeDb6YIdnKaWDELcREwbH0ki3zxP8Ald4IssGZzL1MsvNUUPf9V1E9VBIntHQ4TPl3UkipuBAYgRaIBMTAPab47zecqVGYLTIMCG0wUA2EhubaJwRQyrGnIqB4AY6qhGlW7oVPaBO840q+ytkfDWzOXNzIttzKYHUSehOCR4oqUa6KiEMhD3tEM0LCm4YGCPQe+IqVdNTjzRIMqAiMs9bpEQB174WcAyzO5YqASdR6hRuBfoD0nE20tiotVDxsa+YcNWU1CoVeWBqi/SdQIj5QMC8eNNMuQya1pgKBF5G8bwThRkaDJUq16irqpTUkwoLEgAGJgyes++A83nqmZYQusCZCgkLO0xufX0xTGCfitAHKdJMgEBh6bjoeuIzmwTpFNDqYRy3tvZTF/bBK045WWJBiCbQbWHT074G8mqtTSofzBdQFMk9Ym5PpOJ/giwrWKiPLS1tu3TGYow4q36WABvB3vjMOgPfOF8Y83KmqARodRpLSBte0HY9Zx594v4IPx1YIoHMIi06lDAD1vOLT4RrTl80gtGlh9/8AGHGdoA1C+hizUwy7Q5gADV+nvMdMOStjaweQLXZSVZSHU6CCIJ7b72wTls4aak6iouCfTtbbFy4zwHMU9dZkV/OZVWmZlZtqUG5FtzAGq89K1W4YonzKcOQQTcX9tj/fEOAkn0HZLiozJSiUpJqIBrERHaY3kHcjpgPPKNb0w6mCQGFpib3vGB8rkWWxcbbrIggWHN/bbFjoU6KMtSssaxYg6wdixIYmJuJB6nCaxTLXJYkceEsqWY1Kp00aSkliogkjZZF2LRAg7Y4XgaI4Hl1AluVmDGR/pAsPngylxoO1QG1MiKar8KwYHKTAIFyTiGtQKmlz6RTBEsRALG7cpYyZMDB8ahRnjogWm7O9SpJBcKsL00ggWHc/74NzHBqdWkBVRyd7SCO0dj0wNkK1JdNNasqhPMbC5mQPniPxHx1dGlH5taWuFIBYgjoZMT7Y2uNYE2K6ngjShcEgySdRHl2MaZidWnT6Ek4ZUPCdfywyeTUBB2MlWXpBjm3EQZw1ynEfOoVHqGSzBQO0cwi/YXPriOjxwlxSTlCK2oCOZ9Jk94uL7zjObTyaRa0KsxVqUlNOpSKI0rBpGBMdCukzFwdxh5wXg+dekrU6qilpHloGLDSZgaTqIEjY7Rgjw1wanmQwzC1/LUoqBiQjaw0sBuAth6Ti4ZXh1ABKakoFEgQLTKRIJkxO/fDhD3Qmynjh2aVi1XLhtIBBQhJvcmF07SbqMcLnHpyy5VQ9Iy+uahWObqw5iIIITFs4jn1oZf8AEHWQgHI25DOF0joRAP1xQPDPjl81ms0z01UltVgTYDQFMEXgbziuHg+b9DmZqz6jqolpJlSRtO9mnf64rObzFZa6otbVlWcalIAi0CV9/wDfFtGcSrm6SkSdLNE8q6IF1ImZYH4jthhlVStSNQgEOJXUqlVBJILHsB6nrhJSixumV6pkVGayKBVHmVwGK2JGkmLAWnDHN8JX8oA1ATSpsW1RJYGZkEfbA1PgUAVNallM0ypI0sdyJQj77YN4fwqo+os/QBYKEjTtYk2A9Bh85eBwXqDPCeUHmOC5qwrEEkGIAjYC8neML6FCr5kAwaZOpHUySEVlWTsCWBJg2EYe5agKLAkVAgSGM9QZ37b9zsNsVylVq1Wq12qvJJA7FAP5evKALC/rhPabCn0Gt4ZLDV52ZUm7akV1k77ODE+mBeE+D1qVqtOoFqUghOo09F2tqExdb+uJ81m66KqIyamjS+jmuY2uMRZCrXfPVFrQ1BaZRGEgFiQG3BIIEgaYFrXvhqnsQrbwFTrSaVRCpaVmooYaSQCRJIn1F8R5nwdVRwllYhmH9UDcE2Me2LXnPBmWIBAZZ7Ex98ay/DKeUotVUnUdIEmf1BoEARt3wuC2xYKhw1DRZldKb6okuG1AraZBGmO2CmzKGiNBTztZqEvrUQBCryyGEWg2PS+NZ3PFtbtGpibjrJJNsLMtUUGSMZqTRTpaI6eQzFSq7F6LQAwEhdUxywwXv19sMDlBQR9Plh2IDJyRAuwhWIJP98ECkn4fzW1AlyqqIgwLn2Ex74UVz2HXFc14SFPmdGVc8o1k7ixAiBHbUdpm2Kxlw6TTpzJIYmn+sxIi02v6YYcW0aKXmIGYmElojmck2vG0/bBHBstRqVEQ0tJRSzOrHmsIBDSLR98WlihCYcQMKpLKKUAjUSJm5tM779MH0eI1KtWVloB0oDAJUWJJk3wx4bwGk6vpV1LzznRadwNMCWHWMdnwxHwll0gqQw5T3BPf22wO0wPOqo1sW8lRJJjaPkcawdmtNJ2plgShIMSdvU3xmFb8A944JlaNMs4elTFVYJkQwU9ASYPf9sHcTr0kVTTrCj/WYJKxcLPw+4x4vQzOg6dW1vSMG0OJ1aYKqykHcMoZSOlmmD7dsZ/Y7yOy18R8XorFUBdQOdywZ27DVJtAuP2wJwvxR5tlpRSEs884JvEKY+knFXoZxhP5VAkyA+m6j0ggd7dJxmXzDi2kKDaBt/e5viXJ9MXIaZnjFCpq00gjDqrEewKmwPtHtgavmF0a23BsGBssTOo2j0xZ/CvCqWha506nUgML6YOkgQOhBBJ62ETOLEKR5QFchragoAFrEgnF8JNZK5OjzynSoih5ofS4MhA0EiBdSBYd5kYJyPDaOcRm/EIgpkD84hZmTYgyfeOuOfHuSGXzSIqoNVMOYtcswJiYG2Kq+T0exNu+84X6/izNOhqMrTEqHLC8MCY+UiYxDUgroImGBBI6i4I/viLP5/Suu8jf0HX/AGx1kqgaCWLBubm6jt0vBxnn9hh3CmZKgZg+iCCUaGkgje8EiMG5CjpqGsnmIlJlePi1lWBKsYNiN7Y4plq7hE5SF5WaSFAudUGT7947YKTieghKRIVDdyL1G2Lf6f8Agxcfeikegr4yy5UkOjWaOUTJYFF2sdMgD074OHGqZYGQoAYaNG8/CbHtjyhuOlFNMAT8RIESZFyepx3Q8WeXCPzapk3kAgiJEd5xS+UMDXx1VOYzK+VUPlEEKkm7Sq2F/b3nCvwn4XzNLOVTUpPpZANSrIkRInuZ+2GHhLNpmazGoENUBRTFR9KaR0QSOa9pJgbXw+8VedlEpuoelqfSQrl0vJk6pWbW64ab/YKXoBw7KBOI0hpYE0qs61ZTIKdGHaPvjIU5XKoTzaNSiNU/TaN/XbAFbxOalWi5UrVpoV5fhZdW5Hc9RMXEY3lOF1Kqc1UpTRW/MIHKAJtpP2OI+5SdIpDCpVXdwGKiWVjFjaSpEjvcY7ogaTDFlG0Sv7jcYo3Cg61edyY/XNyAYXmEESAJ9BHXFr4VxhF1s9QxpICqBLkmLMRA7/2xovlWgQ1yealZWAQxm/MJM7ne/WMcNxOoaio7E65HxXvtNrAjoPriOpnV1FgN7rcGVj+mFmeyiALzjKEalgmx1EGIB+Qn137Yvkg4hnFm8pvMF2VQqCCRrYkBj6KJYgbAYCq8IZUk/mBRJcsCdIiSQxBA636tjfGzXNYLSzFMqIFVDTE2MNobe8MDsOU3ODGztNvipx7SP7nCehoXZBoYseVFBIltIdjYKL/zEbYVDjyOoEOZLAAu2ldM80NPWwANxPbAHHHarmT+HkgLCrAkkAzBi+1sIuD5gUxqrBtRNid4FulvTEOWLJ5ZLH5he2kgDaBe9sEf+Mpwv5wBIBMq1pE9MQZ/KmrSByzhHCFpJjWxkad4iDb1xRBVZZVmYMogk9I9esYKT0Juj0ji7Um8qlSqIyokATBLEyxv3PWcJc8gojnZQD/UDPtBk4R+EIr1yqyrIhYT12EkxY3nFzocMGkLUBaDuQCGvcXHY4fDItlN40wqpTqJMUpD26FiQflOHvhfL6KxqagymiXHUQQBvtaPvjXEco1FSKZFFmVnggRpDER6GNiMKMrkmqUKpWowNEFtIB0m0x03MHFIfZYfDgK0nMLIpkyrSOpst7SPine2J+D50PRZ2g1dGpmMaoItteLe2IuFM6Zd3NxTQgfBqaBI5oMKCY0mMQZbidV6BJ8vSCVqysWI6eXeNxim/QaKXxSuBWqBmpOQx5yplvWxjGYC4jlXeq7CkYLGIaR9TM4zEc/6IvPCvCx1A1gJ/kmB2uZv7dMN854TSUNM6DflHMCOhiYEfecei57wrQp0qjhCpVWIgzsCevtiLgHh6mahqNJIggE2v1gWt2wcBnkfGeEGhVCPCalDQqxY7SOhOFlcQSJnTuBt6xGL3/F0IM3T1AS1NCPXSziN++KWkK91BIJkH1G1ul8YSwzM9G/hhTX8DQBE6XzCd4GsMPlF8X2kAB7R+2PC+G8eqonl0CadMsX0qdmZQDveLbepxfOA+O6a5ceczFx3vJk2mO0ftjb7FosrvjriQqcQZWEGkoXa5G8+ok2wu4Xw4V6qpzaIJcrdgo6gd5sD0nthfxjPPXzdaq8/mEFSOgUEAekA7YN8GZ8ZbPjMEfCjrAMghxY+m0/PGUqcrEkXOn4Jyr0QalIpqBUEEzA6n1PcjCjM+CsvSyr1VatNDSFLEFWDEb2FxIFox6FSqU6/k1QhhnUmduYEEdjuPphR/EDidOnR/DAD8y5HZQQf3GNnFUNyPOKKVIK0yoRoLEmN+l+noN8S5VGNY09A2lYYGR3Anv0jAubclVj4NtMWnee/piB+KKiSRJZ4DCxBifiFwD2645lJNpDv0k4lkXSqFosSD8SAksCe4IuvoDbEuX4JUmKtIhVIPOI7GwmfuML+F5AkwGaSZnqP+bDF74fwhGU67BQWZjcgAGAPW3f9sKVN0bfH8PNOXSKrk8yKFXUylCpL0yjwRcAfD9MMuNeJTnKaLUraVV5BYrMt/qF+uFL1FrPIRAq2DQZa28k2Ukagp6H1xrxTw9ssMvsDV1O6wLC2jUDcE3Ppjbi1ozcTTTaGmCSDAMrEAbiOv1wz46Xq00FCqfKVSatJmCydww733HoMIKRLVVEHYX6T/thm8lfLp89tRZPvcTyr1jvviYRSzRUkqwI8lnlcPaBsf6hMah8h0w64fw6pmOSmNpMmYMX0k3FxsMI1yBWWXUANR07qTfYevvi68HWqKfk5ZDUekFaqYsWcSQuoyY22sBifptmasq9Sq9InnCkHSLiLG8dDh1wXiTMIYgEwQ5mwESsbGR3FsWPJ0cxUJFaiVCC/mJYkmIFheATjjP5emlN2pUVUxJAhCTMC8W98WocWU0AUvEuUNRqdR6oKkqWhenZSZKyd7dLYmq8ay3luadVgY0oGTS5mxYQSLev3wgrhc1TIqh0YNYMJKkGIBAErGAG4clKpJr030j4ASHPTYqO874OXK6GqOaWbphCKhPmqQoglYG5YMN5Ji3riROHpVYUxUaNSAu8AgWLmxM2sO+OuNxWFIogmkpMQCxIMiG/scDcMzBPMbEvBjpft8o/7wP1EOPEuitFqcqgsonYdIwg8b8OarQAQKXDA6Y5iALxbeSDfCjNZisHZyXgMdI+LTJ9PSN8WDwsgamfOdQWa0uQT3uZEe4xosDu8Fe8ERTzlcswSKQiYHVZudtt8XTLcTpSzFhA3Y/5Jv8sIPFuZNGsKKCm2peYkhjpB2DAARbbvhVwXKLWqAVNhJ9ZHr0xTm0TjosHiSkK9IVUKEBYOpZNiCIB92GoGZAGAG4e1WglTKvADQyOunUZE7SQdxvcdAcCcezILeUlUEKwBGkX0j4tVr6mYbxGLBSH/AOLTRSoPLIlR0JO7d+x+uDZVgi1jRyLvS5yagZr6SpkfCTqDEGO2+2BKnFgckwURUqM2qQ14PN8MFTf2xLns7Sp5RaKyrMQQPj2afi0gfKJwu8QKHy6laY8zUSvNzQYMidwT0+mB16DYg/Cr2PyJj/7YzEtJeUSrzHRTjMYZFZ7kf4k5WoTTl1BBUlhC3kd5GGfhTidOpT1B1MUxqg7RYz2x4ctYGxBNoxJkc9WohlRmioIYdCBf54S+Z9kplr/iD4iGbzOmnZKQ0yf1n4iR6SYxS6ldgwnqYBPoMbzD/EZmRN++NBNSgTaQd/8AnScRbbtiCcsUUyN7nfE6VYBO3SfTvjMtUp0wxv1kWkgdrYE1hhPQ9N/X9sQPoYIbhhBlSAWFpix98D8Py5UUyxAE8x6Cf0mMQ0k6AW9MdI5JAAEAAk7TPp1vio2lQJnozePqdKgKVJS9SmV0sWGmVi/Qx9Timca8R1cw5ZzJKqCY2A7fM3wuqaQSB8QG/wDUb/SMcLmDJVu/+MXyk0Axp5lFAlA0kETNu++OuLrUUqIUrUWQIFrncHa1xGAKGaRSBUXULmAY2HX09sOcrx2i1ZajUV1SgmSV0i0aJjUbXttsd8TD+lWWzwt4XoJRT8Q7JWdNeq2hZMBTMc0HbCzxLWSoaWUp1AaZqKKtQWmW0sR0gLYHaA3fAvirjrVKKvQVqbhj5sAwE6EnruL9D7YqP4ktbWPmYtP7zjbEaaNlP8eN4LbkMnl6OYBap5tNGAKwOaI9SIB6dQBgzi+bGbJqNUoiASFY3W0hQAJJgRPc9MUjK1zrMHqP7Y9T4T/D3LVMsjS4Z0D6pm5UE79JJ6YF+TyJ0slD8UZJUyQqUJ81yZMwdKiXKhSYExMmenfHo1P+HeV0JHmUiyAcrxuomzWI9MIhwOhl6tcPV5KekNMqQzCRBvNo36nEFfwxWzSJXbM0/LaRRWrUaAuogQ22o6ZIienTGqXHBDyMeIfwwooJGaZBMS6BgD7qYH98VPKcKubaoJj4lJAMe4J7b8w9cOG8IcQQcoJAg8lYG4MggSNiJFt8R1s1xKlpLrXOkhxrp6gGUyOhnod8UH/Q2rwfiKqoNCqVAECnVm62mQZn0g4X5x6oB/EJmVOw1ICIBm5IWb+uD8l/EfMhgtRVfc6YKm+9h23iMWDhHj6i9EGtVCuAdQgido6QT/jCvphR5ovCjVNR0JDCGe8CAQJ3tMxA6nA/EPC9VV8x1vrGo0+YXW1ybWF998WL+JPjhqgehl1FSk5SWVNgp12IvMxM2tis5fMM4aGOojebk95PXGLSjpDURfpJV1ky7FdiIFpFxvE3GJcnk3ot5RuQbexki/U3xFxHNlfMc3KDSp6EnbqfpuPXBfhfKcqSLgam92+1lGK42mWvyZqnWqKVBDC0xB3/AGxHV4kXKAkHc2+nuMW/M8KyprqpzZoVQnMCJVWiTswhhqAmLxiueJsqcu6haqVxoJDovUzN95sJX6dcS4pCcgHNZWkzqyuUqCz35bXuItftOLNwOlSVtSC/6mgwY7dPrinZjKhyKos0yYsCD79cMsjxrQVXy50mDe5Pv1O1uuBNdmUW7wTN4bqLVNRQhgzzbNewK7GL9ROIuMZScwwbSiKYVgoVSRvAY9ybTIxaa1eoitoWaluUgXB7ztY/LFYpOubolKtOQh1K4a8sTKxBGkRbFyVjdADqdJQVpM9rExv6W645p09JuVIG5BtPpt+2GlDw4HhadU0yDMsAbXgDb29MBZvw44qf+4CF5TINiJnuLnrOMn8bJK9U4QpJK5qioOwZ2BHoeXG8AVswxY3+gB2tvjMbpMReD4cq6ZBGwIN73+wIxAuTqrOpGI77j7YJjMJBAeI+IXE7WZbRgg8a/LiSWINyosYN5FxfHHV4ooXlUemyEG4MHqD6TffA1OjCnpBj2xmXZrzdovJ3Pv64KytLzW0NKT+rpaD1wsol7NhxYG8WnAlFxqZSPhMRNyYF8MX4OyASyXNuaZ/viGhTGskgEg7kfP74fQOLJaTQw02sDPfGUci7uSlotB/zEb4MzOYpLTsihtwSZi3b7RjmnxF6SKZsSAWImD79JOFEEsiPL0ngyDqUmZ7knBVSgF5ogsRq9++O6rM71CDId9d94iAMNuE8PJWXAjswF7+uHKQVbwLG4RUqXVJEagelunzwKuVei6hlKkm37/UYu2kCwED09vTFb8VV3RVbWNAN1Imb2v0t64qMrwW4pEnibNCpl1o0nGkuGdjMgfLt136YzhWUp03VmHmgKeRtiYIBPUAG8YVZWprVTY2n/aRcG2GCvphgd/hB9AbdDeMZzm9EWGq+WmWoqDsShddvmR9sPMh4kRVCUszmEgBQodHAUbKAwXFKqutOAA4FQzYiVZjswO3tg/hXC6LDXUrlFVgCmmWbqYi3/PXGkV/TVzbxQv8AFlSsmeqirW81m0vrKgCCoMQCVBWw+WO8rxio2nVUJCWS/wAPUAD3P3xccvwKnW1inULKugg+XqDB1LAyhMbffEWY8KmmGfVQgCSdUGwB/UB3x1UmtmVMs+Z/iOEBpmhUJFMEEwNRAvANomRvNjbFRofxRzFeqhU+TSXdQJkWU6jadukYyjw2ZZKdR6pgmBKkDaIExH1k4qP4CnTJCOTc9AQCDcT74HajkLLlnP4qVKtcGnSUUjaDuQdI+JTI+Gd+vXF3yXB8vm6QerJZrqA5BFiTYG+w3n5Y8ZyPDg0AVACD26dxffF2zfG6IWmHd/OQFVKOVhSoF5BEm1toxDlRSbH/AIq8E5ehl6tYNUGgSPhJmYHS/T6Y8sWvYnq0EmL9L/UYuOe422YoNROcrhSIuqP1m7Ag798VitwLSCRXpNpEsGlTYbiQf3+eJc1I0gqyL8yqOQpHLOoxaSbC/tOLbkcrlxSR1rFWE6kKgiQJ0yCCJFuu+KavxghlYNHeR79MEU6y03592J0gCdXphW9BfgbxngmYrM1bQPNIkc4l5Oqd9x2PbCXh+dZ9KvOpNQYGAZMkz29MHZvidYabh0LH41BKrACiOgAtPpiHNUvNaZ/MCiJMAgE2+l8K6VMyb8Cfw/NtadwZEAf8/wB8YMlLSSDKwIHUkibfLpiGjXqaWDIw6CR97b4Gp8RcsyT8BBECJAvPywhaHvGFzf5ZSoSpMPp37r2OkLEnpHXC7IcaanUqIhTSxKFgNQIBiVkR0sR39cO8vxFkpU3MiCdVpMBG6b7AYrzZtGVm8tS250ggwTAJI9L4ubsYfxnxTUWklFCmpTDEqNR6wDG/uT6YXvx0qrKV1MQINxY7np+noPngLPVwBEOJYbkXPTfp645I1rLqywNxuPtfE20ABUylMHr8tsax1SyFcAaabsvQhZBBxmLp+gdUK7050OyzY6SRI+UYPHiGsfjK1P8AWon6iD98AvTjcYjxpxTM+THdLjlI/FTdT3RgR9GE/fB9HM0XaEqr7PyGf/lb74qsY6Axm/iiyvsfZbjkakatMqhE9f8A6na284Y5GpR+JlIPXSTH3xR6NZk+BmU/0kj9sHUuO1V+LS/+oCf/ANhB++M38TWilMvPEuIZSpT8tlFxOpRzAgi8nrJFsC1OFU61LTScMsywcRLCIjtF8IBx2g9PRUpOhB1B0Ia46FXgx7GcF5arSMGnXVm6AzTYfJrfRjiXFroblZPUyr0THlEqALgaoPa2wwMviB/MZXEFf02uvcd8E5mtVpEOxcREE7Ee/XEbZ3zWXzBOmwsDq1b9j07nEJR8FRP/AOeHzmIPTEWecmk6tB1gwWgwCCS0em2CxwehV0+XUamSJCtzDfe4kXxJU4X5RU1kFWmBBAeAR1FrjrYYH6hyuivcNS0A8onTG0Wgz9/ni2cH4U6nzTTbRpJiDebCI6yZntfCPK8FAICOwTcal2+atfDWq70eWlWVXEfqK+voJjCcU3YRVZYPl8q1eqy1aC6tcLGoav5X1E3MbmemIqmRNHzTliairGhX/UV+OIjeDGOl8Z1ENalVLeY400jq1rBmWm5DRYR3xzkKzmiQgLVACwXrAmTvsIn5Y0leh4bGvhZ0y+WqV6jCk1UlKfKYk3ZgAJEKYn1OOaHicpV0eYXQFZ5uVlO45h+4GKhWz1Q1qSuxZZAGokkEgm07bY0WulviUH0sY+s9cDtMlyaPQ/H9cfhPKoBUDANqSQuqeVZBtO1++PMcpRqJSaQ0r8QIMgn9P1OLeMyn4NnYBw/5SA9SZk//ABUH5kYr2cylagxOtqtIDT5hkmAbAg8wja3QYu+SyOWQHJZxkNEkKDqup+GBAhhM+vTrhtTNOpzVa3lFtUQmqTPYEEY7XhVSpQGZpaZVwVDX1SCCom0xfCLxFkWWrRpsIkCRO2pr+31w8SIQ9XgwJApZmi899SD6kRNsAcU4Qygio9NKiqGUBw+sTEAoTHfmjbHdLKCnEGFBhfvb/fEfE8mS1IkX5vpNvW5tiFLI/wDRBlcuFuWNt7Wt19cTZTOO2aNNdZpUxOkDVeAJ2JFzOHOT4exk6dRA6EWP8pHRuvaMT+CeFvSrVKygxVGnQQrOp1qSWB2UwYb0xrG7BIieg9UqtNPiIB1gj0AuJ3scA8M4FVqMdVLm0sSyaSANTLIvEBtpjbFh4tnatbPUaOWqU0qIzBiVEBrRIg2vuPXHH/p3NKnmagKRHM1NtJOkMzCbaVJm0d4xqo8ssbSWgDNcJbVUFJ5N4pwSYE8t7Fpi/YHCDgpJzB1gF/M0lYkAi0W32O2+LrwrxM+X5k8uoogfmAtvN7wZMm5vhXw/P5aqxlF1AtZVCkQxAMqQRcExgl8a6EnewLxRUanSUgan2aBYWhpU9DFiNsJstVuLRI366R+3XFq8QZJMyFJGkAnSyGG7G5Gx/fCd+AqTpWqwYCF1rI9bjfGU1ZaoVqwqMl5kkmfsfvjeTaQUJLam0xHeRjni+UagQZ1ALEgHb1MaR9cQ8G421OCoAO0nvviOLQ20Gt4HzCmJZfRhB+k4zDA+MKvW/rjMH2E/iVSlXK/CSJ3HQ/LbHdaqWYsxksZJiLn0xmMx0GBqcbBxmMw0B2MbnG8ZgJOhjYGMxmAbJ8vnHp/A7L7G302wzyviOIFWilQdxyN7ytp9xjMZiZRTLi2GZLiNJ2Apu9F2kANJF/6lE/KMQ8T4dWoP+aJiTYgjSbSJv9cZjMYuKTNbsJyefIAWLdrRsMN04fTcA/CW6ev3xmMxg0JZFXGvDMaWnmVhHrJ2t++JK3DaioHpNprpZl6FNzBNpixHUTjWMxcHouMFYqzlIGunQFgy+2g/3w44ZwulVoU9esP5dipWBcjYiTe+42xrGYT6EkrYpyOeaPwj38gtogRIklpvck3BxZOJ5YoggiSJkE2Xqdhf0xmMxXybBBNLif5VNaRZVVYItd9yfW0C+KR4lypXNCowULUII0qLMI6epvIxmMwvj2xy/VElfOeWhaJJIIHQlhHyA3wXwzhjSWc6muWPcjcdvnjWMxUtGaHHAqc+Y6jUHGsIIB2vJJ3OOs/Xo+dpq0HphxAK1BKq0jaGEzItFsZjMdS0jSPYs8E8Tp0M7WDIdba0ULHL8UmT7RbF0zPGj5ZoqCaegqJsQTbYEg269ZO2MxmKlozWyscczlSjl/yoJQC5/SFG4BkTvbAPh3w+9IM7MCXRXIO4beJ2IIbGYzEjbt5HtPJDQgJuQNj+qRO47nAHH8x+GQO99UW0xfSG3B2kxsLYzGYhbNWlQHmafm02pm2sAe1x/fFbz3h+pltJaCGnSyn9we2MxmJmyKQNUzWkkWP1xmMxmJ4Iz4o//9k="/>
          <p:cNvSpPr>
            <a:spLocks noChangeAspect="1" noChangeArrowheads="1"/>
          </p:cNvSpPr>
          <p:nvPr/>
        </p:nvSpPr>
        <p:spPr bwMode="auto">
          <a:xfrm>
            <a:off x="155575" y="-8302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de-DE" sz="1800"/>
          </a:p>
        </p:txBody>
      </p:sp>
      <p:sp>
        <p:nvSpPr>
          <p:cNvPr id="3082" name="AutoShape 17" descr="data:image/jpeg;base64,/9j/4AAQSkZJRgABAQAAAQABAAD/2wCEAAkGBhQSERUUExQWFRUWGR4aGRcYGSAfHBwbHBwdHR8dIR4cIiYfHh0jHBsdHy8hJCcpLCwsGiAxNTAqNScrLCkBCQoKDgwOGg8PGiwkHyQpLCksKSwsLCwsLCkpLCwsLCwpKSksLCksKSkpKSkpKSkpKSkpKSwpLCwpLCwsLCwsLP/AABEIALcBEwMBIgACEQEDEQH/xAAbAAACAgMBAAAAAAAAAAAAAAAEBQMGAAECB//EAD0QAAIBAgQEBAQEBQQBBAMAAAECEQMhAAQSMQUiQVEGE2FxMoGRoRQjQrEHUmLB0XLh8PEVFjOCsiSSwv/EABgBAAMBAQAAAAAAAAAAAAAAAAABAgME/8QAJBEAAgICAwACAwADAAAAAAAAAAECESExEkFRAxMiMmFCcYH/2gAMAwEAAhEDEQA/AOMz4Ny9GqtLNVqhrVSD+WAVXmgAzJkjFr8GcPfLI1OqggkEFWBtEQY79dseeDxTUAkQClzIkEgyALdsekeI/E1HK0gXk+bKqFiYIN79ADjG84No1V2Vr+KeaXzKVNCOVDrURsWBX++KVSpliNLGx2EyZtEjbf744fnfUSenMb+n7YfcA4oKFYFm/LPKT+qJEmw7ThpmTlbFh4Y6GG1CfhEECO3MJMbYlXJVwrO1NhTTck2F+3bF58R0VrcPNVHLtrhZPRWEADoSvXFMOZrKjUiNIYDWp/V6f87YbE6LBwqpTNGkrIKjMCUAST1J6WxIubol9PlHXEwafNAH1EYI8D0XZ1rqiMqIae8MGMEE9hv9cXKtXRaqEqTU3KsQzMAD8Kgkm/U9BgULNlN0ULP8SpqSHy7FdIMssA+lxbfrjeRRqsLRyg5jaSArQCR7kRt6HF/zfluRqQMGK6+YhAJG4YAHrEYkzmVpBxVp2dFIUIVAgxNtr98V9aDmUPjFfyuXykaoSQwBkAqNzA7xhRlcjWzJ86jRABsSrSDcTuYHaMeicYNBjqFNymqGcaiDPWzTAO9sCZfLUVplGrmkNGu40JCsR6XB363BJw+FEt2Uqtkc0peaBMxpiDH0N8CkZgA6qT2O+hv/AORixJ4lzFZSlBmSijaPMYBiegCwssxIJ5Y3G2HGZzVZaLBmXVECKalgO7GLP7T74XElRPPszm3kLp02IOrUd+vTAdapW0AB1gkXB3F9h022w7fMuSNbVGNwBAv2NjvbuMQZMaZLMCQRqaNhBHL0np7YiIuIkfNVSIZgYuJa4GJKOZYpp12NyA1jHfDvKZAOy60bySzAEXJI3LMPlHTfBfD/AAjqqEJUXVGqGAFiYjt0mMU8hxK+cxVICySouASLdRH++NLmq9QA6tUW3B3EEW7+2H2d8OhKh0O53LEgGYvy6REbb9jhTxTINl6gQVNbFQ3LsCZPzOATVAIzFVLiQQAN9u4xvIF6jFdRMweUSYO5++I2pkOZd1EweXv1n64Mo1vLbWlVp3gqsCI+x/bCtCQY3DKMEmpV0i0lbk22GN1+CUwnxuSfhAXft7WwLluJO5IsDEiTb1HyxHX4q6mNSk9SJkfUDpgyaXHwZVPD6KOWo5te1z2vhXxKlTp0+ZqquPhWAJ/+UEf9Y6fj9WIt79/+d8d5bjVPyqq1SVLDUrQW0PNrTBW+Gg5R8FOQ4orGPKOoyQfMIJ/sTHpi7eAKSvUzFbylOmg/69RaYBUjpq9RhZ4e4KrZerVeWVgQrggFdIIJiTJJ/bEfCONGgjrQKhKnxSqsx5QkyQSJA1RPXG6ogfZnxhk0Xy6nDEH9PKDHQghZ++KjWq5So9RkSrSBMomoHSDFhMHfpiLJItSpAlitrrJIHscF5bhlCvmnCg6VXVDHSNZOmJBmAZM4xpLsuwSqMuxC6qp21AHa3p+2BM0aaghQSvTWOs9/8Ye8QNJHXzqhB0H9I5YMA26AA7+mJ28DVmN3Ghh+rUIEBgTANztHc3wIHnwq5onRHlxJHMbCD3O0epw1XwpWCg+Ssi+oPNt7Ab2wTnvC7JTiqx8snlHwlW2J3ggDcXtgrwxxCo2a8uq0U1pAQrnSSsaWBsQfQdsNE0Kf/TWZNxSAB2/Mb/ONYsvFPEeUpVWQ0tRES0teQD39cZh1/QorWVyo3IdUO7FiLHYi1x6kRjdXLo4BBYiYGp5kek4PqVAZBgk2nTf7Rf3wPcKLMRJgEHY9d2tMdMZfiWD8p0htQVeQbmBuSTEQSTttglcjTcwNTnobwfY6fXD7gfAqhXWFVTsXuWtvAFjY9R2w5yZpIbNLTcESdwOgWb/vhNZsOKEvDuEFFgI1+4nYRYkDfAmZ4M0moAWkjsoC7X73EW7YttXhrU7hRzkkkKJF72BDTBnGZ/hhohXYahcKWLE9bHp88OsDpFeyeVZKmsNECOQwfmP74ziSJUBc1SHMnXAk+5NyPTD48RWFmnGq4BYCQDH6o/e/rgfieUWuOtEICxGgHVJiAVYg72GBIBFmuM1XqIxZqmiLIpCiI2BkXG8d8G1/FeYYaToEEgnSyzNxMSIEn6YObwtrjmAEQoCqpv6iCcDZjhItS1F29G+H5gxbrP8AfA3QNBfDPElWnqIo0mU6SreYNQEQYkRJMnCXifFEzLMcxR0N8KkVJBAMwek+vU4Fol7KHIIkRAKdgSVgA47y+XLNppqHaDq8tQAG/mmOom/XC5S6JZaeDZtqGVoqF1qj1AxSCEVpCMSNonAvE+MUCfJFXQJPmMynYAGENgST1JwkqU61NdNHKvJMmb9/WSTExthfmshrAarRdWYS0ahcHfsLDtjVxdBYXmeI6UhVYU5gL1cnqT1gX7dOuB1dmgLVUEzpB6D16BjtET7YGydWlUCB5DAE/EY09N95P7YhyvkPUKqDTW6hpJJ+RkC+IqtILD+A8aajS0VTzBmuPUmCDIt/jFvz3EaIyFF3IlwokC5IAmfnO+KzwrwnUYBm1KrGzMZOjvYRcXnpg3ifhc08szllqp5gKqBDEzG7KOX2xak3sWQzg9ezlFuyQrlCAJImTEfDP1wv4z4Z0qaraXDQFYNcAT0OwA3tgLg3HauXfXRDCVIgsGEEzAnb/rDHiPGWzUms2qYEAEBQO0Hvc94GJck9j2KMxm6bKmo66dKADEeY/W+4UDp7d8QNxFSzQQzuBaORFO49SFG/TBGbyFKsyUwzA3jT6CTvb/rHdDwfBhHqhmGkcvex6RGKSTJpguXp06m3wU11N0Lk9uomAL9MbzHDoAlAr1GUKo2Ve/p/L88DtljT1qHLpQZm5QOeOovta++2HHCaOYYCsWRXYcqnYA3AjawxLXglkh4pwelQRQuqo+9Qr8I7eg9cLqPD2dbIZjYrY/Mi9sNcxxQUqZouSpcydMkkbAkyLW6YMymcOYoIqMVSkdIMkGwgLaSSY64RWAHK+H61WkssYBICTt3gdptGIa/hKtSDGNOmxBMG9oEemOhxKumY8vW4KEh0LHmgRptMQb7YZ0fFoACs8Mu+oyxM2Nge8XvbFpJ9itCLK5SGVHIpNJ0tq0kyNpa3rqJESMH0qNJKX5b86KQWn9QuRYQxiLzGI/FfiNcxCpckKCW/pESJvf8AbHHDKVarTNOm2mkxMiYViumSdrk2j0wWrA64Z4YOcyj1quqmFXTTkqNbE7kkTBMCRbftiwr4t0qVooC2pjqLQhkkkDq0WE7GMB10q08utKtWqFVIUWkyVMBYEQOnb3wupZSoEKIzIm2krUUmbRr239ROLQ3gh8Z+LatfyqbItMU9RiZ1SZDe0A7YX8K4S2YQkCEYQCpuSDsIvM4g8WZoqQpWBREXJLSZ36T88WXwzRZOHiorlaeh6sdQZOo23mIAmIAxnxV2NLNFdzH8PwrEHOUl25XI1CRN7+uMwVU4nw9yWagZPcybWG1tsZivsCiIGoogyauoiRpgAXJ2vA9cTDNadQuxXd9JaZ7dAuCjwsK7F6jM+4MbHpe0bjrgvw7lGTNIhBqyZqGPhBtqi5MSMZylywh0CcL469LWUBYNDSZBFgLX6xthzQ4VUrVGzIqABjZf1cu5Imw6QO+LPUqIBzwY7gofeCBOO+HUNTKIIpk6tJ629sRbTNVC1ZsZGaZFTSNQghCZ+u4HoPrhF4dzwfIJSYsTzq2m7KAduabGYjth74s4b5tenTp1fKRAfNWSuoGCIgcxIBGE9BhSDJTCFA0AyB0uBEH5+uLabM1kynwRCCWBIjlUmAGFhI2gD/GGVGgfeY1H+WNgLbna3QRgfJZlXIXRcbwQxjuTqMKOuFeY4zpqhaiMaOldJjl1SQ11nljci5wtDeCXL501mqIlTTB8t3m/xcumbqSBpjad8L63F3em35qLqJsbVABP1JU9Bgirw9KyPWpuE0uBIBBcgA8q9EUEQTf22wpThdRHBpiQfiLPA9YsOuEr7Ec+COLeY9dR8JCA6hPVrX/Y4suTQPlvMVAJYiBI2eos268n3wmXw/rfUrCnUc8yqurXGxsRBv8AbBVPhtdaSUlq01VdeoMdJ16ybi/ViPljRPxCytjjJiFLliFUFmEk2AJjm9sJ8z4wpnT5bspjm1UwRv8AWNPTrjWTyubQFQKdRWPNzja/eLXNvXAOd4ZWnloU6Z6PpBgxbr1wvsl4xNRa3kdVKdHMZSoKhUVagHl/lleWQdQI1bgMMUevTFGqypOr4dQsBqAEqYjc3nFm4nVejlkesCaoFNWHSWIBgfMwMNsxw5CBoP8ANqAvBDGZ7GAMW3KgUV6CZXxFSyq5TLvV1PQdBVZbrCgyZG9+nXGeIfHFHMUWWlqklY1LFwxNjJmLWge+IOJcLTyKihQXbR2B0hiZFjHSffCbhvh1Faasuu8KCPvM/thO3gKFtPiwqV/MJ5TYqNvUz1M3+eHdbgdfMhTQpOQLHSLEG8nvt98VuvkTRqFHASTYBw1jttfYg98W7w94vaipoV2p6JimJblH9M2j3nriGleSUIBSqZWuBUhWSzA9D1t1BU9MNqWcrVGqU1tTeaZJcmNX9XQx++Cct4fp1KhNBKrOwOqDqWS06pIsJMQYAjEHC/EgpVW0EuyNGk/CxXcgDfbpi1GtsVkT+CMytNiumpE8ilp0i/xEAE22gC2A6viLMGoKjL0jRC6YvfvJjfFtPi6tWddDCkukgrEySsGTuIBke2KzxXieWCqhpB2nSGMzYXIZjM+wGG4+AV3xDnnq1fM7UxAAsFX0G17z64dcE8Q06FFCKUuokkGNUmST7TgYF1U00ou1OoTdmBlJgDlgg74DzNKknKaRMmF/M5hG432+RNsSnWAN1M01arUqBQupmYiTN403/tiN+FVC2ymYFmMzt0GDeHZ1aCNUgqwIZZuZFhFoBAHXucF0/HlRiAQrE9WRCR2IIWZ64NlpRrIg4nwuodKNKHmERcmdIAw58H+IFo0Vo1gAF1amaZ1lzbvOwjEP/kyzgsFOlSFk6bzJuepaT88DjOLqLuCx1X1MZnYc3oT8umCM6wRRbMzmEzK0moVQBTdnuYgiF3i3XBmc4Y+mRWa150qdrm46W98Vnwn4fai5rLSdlqIRoEkgaheT302FzBGGniTjFSisBNAqall7nmX0+E369jjR1QxbxHOIauh4apEFSToFomPhEzMd74WV+Iwnkms4p6dOhY+EEwBsN5wPns0RmXclmgjlAEkKoBN5sSN8C5UI+s1STbkAjUWJ62v74zsZOHpdGWPWmf7NjWGPD+B0mpqTqBO4kWM4zCFZ6CnBRrC/z8skn9Vu9sE5nw8uUZSz6FJ0gyxJOksQIk2A2tNsIsx4yYALD02F7OW6z0a2+8DA446a0B6lR4OoB9RggfENVpgkWPXBH4bzZb+XNUXuvwen5SVg5cMFKk7QRItGqfTCw8eAqEaWNzFobmi28jr/AJwsrcYNDSPMQAKKYMyNKiw5Z2BN8bzAckGDqMXkyZ26rilGngpPltnFSiGcsS+rVMEFvqet8F5PIPWPMLdDpWSeoUX5gLxbE/DuDh20sAasSFbpt8RglT1Am+CBmVpRVqsHeLG3QzCgepgkn3jbFLBLkd0MlpUG6C8wb7RLD0/lBi31rvFc42x1VBqMGwmTY6TAHtJxlXxl5uYeiiMjwXmQRBO0RMwd8dUKAY1LmUYAzFyULjp3G84mTdfwErIPDvHkp0q/4mV01IVWC6iCo2HXrf03xvg3GTWqURUgxRv2OlontJAGN1eGNXhqgDmbFhNz6k4ZVPD9OlTpsITStRbC5M2i9t9+mJlbodDIZmlQdGVQSWBAUSdtwR3JAwBmuMU9PKADBte7GSSbQbmOuAGzOmoaetlIAlibAE6TuOm+JddtWtGUkgSoMwd+lvXF3G9gr0B+HOKM2ZIqrvSQJqUafNCkuQBYkRP2wyy9Kp57J5qhgoYllgQ7abbjc4gHERTVmSmpqBYE2B7xBtaYxX8xmM09UV3QhRS8shTzMdeoCIn4og7QN8TyTCqzQ9zXBqjsWZQ8sD8TDmEQYnSDPpibN8NGWAzGszXLioJBWVPLpB73JwyyGfRqCckNfzNRIuDFh26z1xLXygrUKck+XZkYG8Pff/SJuMFUDdlXocfJaqDphGpICP1GoDb6gfQ4alRswAPtBmOgMz9sQcW4GtKm1TWSqwTMMQAYB3G04SZ2tmnBbLl3pwCBuxUgD9U/bv6YV5B4FXH8u2YNJ0g1ByvaJAsLiZI2wBnMrUoVfJrjYrETHNcc3TFw8P8AhhgiVH1U2BnTFwZ79J9sR+MOBtUdm1fHTiC0aWWdJgXIMyfUYSi9slLwr+bz7AKuohGtpEgzczOx6GDhVks1UoqKWmmSROsxqgk3kXBgx+2G3EMm+lVSmXhELMWX/wByBq0gXAuYnC6tkKjX8p1YW+E3X2giZ2ODTdA8ss9fxEzZRaWVpJr0w9Rmkxp6CO/qYxrg+VriDU0uSQAACbnpeAZ/tip0NSMCuofUAe/ph1xvxLm8y1J9Dpo+AU0YLI2aLgm2+CMsZIGlXiBzXLl6CK/MGGq5nYjUQqwQIvip5nKtUlUYCorsIO4ZSdQm8GZGMrUH1c4dSBOlwR6yBE73xuGUq4Xm1SIHUR94vh3kAjhVRTDOBUUA6lO23pfocdZhKDgFUCf1LIJHYAkg/MY6HCHzbmskUrc6sCAWAkuLWPcYJ4VwDza1UWdUCAFiVUlt4NtQtv8A1YXHxjFtDzUZqc6neAkCxDRp39cXnJ+BtdJF86rR0EqQES8MQWKuOpBI9DhVl+A5mlncu7Cn5IqoCQRKAHpBBNh649XoXBuxB2PuTfvjWMaVhZTK2mgaVKowfXyoYvyjfaB8sVzxnxgU1WmATCmqCRqAMwgidiRvizfxP4H+JzFIU6nluiQBygEu3cst5ta98UXjOValllouys9SoLT+lDFjMkar/wBsS30UIs6HIRSVJJkkWO20bwT7jENSodSoJ77CJ997f94LztcBkS0KBJBm57XO20wMRVKZNUpJ5eVZPbtYbm99jiK7JIKuf0mBBHe46XsR3xmNVs7TDEFGkbkEX9bEjGYKQUWHjPiBTSC02qcxlgXJEdIUmB8owkfOkwuokXge9z8sXjK/wpq1aaswCVDyqSZEn+Yj1tYHFH8hQYYwQYiOu2E8bE8uw6tm6tdacyy010iOg3kzMjpbthrT8UOlLk1a1jQQRECN+UMTN5n5HCqjSppSqUwzhmUEFTsskkEx7DEOXp6oAJJjr19cFvaBKx1w/wAV1aLtU1FnqKRM7E/q72xCvEnpBXG0EEHa8Hb/AJviChw7zLNymNyJHv7YizdTQwQgHqNIkHvH2xnmwcWjv8ZWeqXiJsHUQCB0EdsMMtx96VGrEk1io1HZdIZST1khh9MCityqQfhYkrIFmU3Em5BM/PA2TdoAa5gi0QRv23wucuwH/h3xX5aMHAYDmkm/aBJuT0GCcj4zzK1iWpShRiqnUwGq4EjsRfrc+mAMhw3SnOE7zabn698c8S4oKUvyhA1hpE9OW5/Ueo7Xxd5wWl6ReJ8z5jmprYM5ErFgABYdgY2jb1wbkuMU1yLTJrU6ZI1THxECOlrW9cVReMKTAGhSSWE6om+7T7YYJnVFJtyI0wdoMXM77bYrk08oSey/8E4cKuURxMsbx/oUxI2uT9cdhKVFldyQkiJMwbzYXn5YpPBc0ZHMQovJqMiBmsCSJib/AE9MPs3w2mq+VV8yqQQSr1TpVwDsTBYGb7Aj64E1WUaxcpLBP/5LN1aYpUaKPqplUJYAtIPNdbAe4xDwOrmKJP4piFo0VphAVIWDYmDoJAMTM4bZTjdSnT0BE5pJqh4IQbhVCgbCBDdcc5zNBtAXkDESTIUHrMTJAIPWPTF4S2JfHbBuNcVGYyz01Px2DSCLDbl7SMG5ai9LL0lUsOQSVAIiBMWuTsPXfbHVPhyDT5tRiARKBdMx6kyO06Qb4FrJXzNQ1GPl0VsqAkQAOkWiOpPT6j5IUlHo54txVclRNVxztCokzcbL8viY+/phZWUmxZmJ67yTcztEmbDbYYZ8VYV1FOKbp11n5D6b2O4xC9FmYAiQsC0HeZP/AD0xdrTRKTWiv8R4IzMW1Le/Y/acM/DWYSlQZCVZzLVG1yJFlXoQo+5BwVTps1mpss7dx6/T1wpynAyhqFWkVLPqRlZQSTI6GJuJGKw8CSrIRmMjTdtVVXIWNOmw9Z/zjvNZ1KVJmpsyaRYRN/meaJ++NcT8VrTYU0AYReZENMAXHQYrWbz9Wsuo6dKyNhGq9wfbp6YwtFNo4o1k1aqgNRnWJad+hHSfc4nzbUaSo7JLAgLHVo68w+3YYBV30gFhpFgC0bjeDb6YIdnKaWDELcREwbH0ki3zxP8Ald4IssGZzL1MsvNUUPf9V1E9VBIntHQ4TPl3UkipuBAYgRaIBMTAPab47zecqVGYLTIMCG0wUA2EhubaJwRQyrGnIqB4AY6qhGlW7oVPaBO840q+ytkfDWzOXNzIttzKYHUSehOCR4oqUa6KiEMhD3tEM0LCm4YGCPQe+IqVdNTjzRIMqAiMs9bpEQB174WcAyzO5YqASdR6hRuBfoD0nE20tiotVDxsa+YcNWU1CoVeWBqi/SdQIj5QMC8eNNMuQya1pgKBF5G8bwThRkaDJUq16irqpTUkwoLEgAGJgyes++A83nqmZYQusCZCgkLO0xufX0xTGCfitAHKdJMgEBh6bjoeuIzmwTpFNDqYRy3tvZTF/bBK045WWJBiCbQbWHT074G8mqtTSofzBdQFMk9Ym5PpOJ/giwrWKiPLS1tu3TGYow4q36WABvB3vjMOgPfOF8Y83KmqARodRpLSBte0HY9Zx594v4IPx1YIoHMIi06lDAD1vOLT4RrTl80gtGlh9/8AGHGdoA1C+hizUwy7Q5gADV+nvMdMOStjaweQLXZSVZSHU6CCIJ7b72wTls4aak6iouCfTtbbFy4zwHMU9dZkV/OZVWmZlZtqUG5FtzAGq89K1W4YonzKcOQQTcX9tj/fEOAkn0HZLiozJSiUpJqIBrERHaY3kHcjpgPPKNb0w6mCQGFpib3vGB8rkWWxcbbrIggWHN/bbFjoU6KMtSssaxYg6wdixIYmJuJB6nCaxTLXJYkceEsqWY1Kp00aSkliogkjZZF2LRAg7Y4XgaI4Hl1AluVmDGR/pAsPngylxoO1QG1MiKar8KwYHKTAIFyTiGtQKmlz6RTBEsRALG7cpYyZMDB8ahRnjogWm7O9SpJBcKsL00ggWHc/74NzHBqdWkBVRyd7SCO0dj0wNkK1JdNNasqhPMbC5mQPniPxHx1dGlH5taWuFIBYgjoZMT7Y2uNYE2K6ngjShcEgySdRHl2MaZidWnT6Ek4ZUPCdfywyeTUBB2MlWXpBjm3EQZw1ynEfOoVHqGSzBQO0cwi/YXPriOjxwlxSTlCK2oCOZ9Jk94uL7zjObTyaRa0KsxVqUlNOpSKI0rBpGBMdCukzFwdxh5wXg+dekrU6qilpHloGLDSZgaTqIEjY7Rgjw1wanmQwzC1/LUoqBiQjaw0sBuAth6Ti4ZXh1ABKakoFEgQLTKRIJkxO/fDhD3Qmynjh2aVi1XLhtIBBQhJvcmF07SbqMcLnHpyy5VQ9Iy+uahWObqw5iIIITFs4jn1oZf8AEHWQgHI25DOF0joRAP1xQPDPjl81ms0z01UltVgTYDQFMEXgbziuHg+b9DmZqz6jqolpJlSRtO9mnf64rObzFZa6otbVlWcalIAi0CV9/wDfFtGcSrm6SkSdLNE8q6IF1ImZYH4jthhlVStSNQgEOJXUqlVBJILHsB6nrhJSixumV6pkVGayKBVHmVwGK2JGkmLAWnDHN8JX8oA1ATSpsW1RJYGZkEfbA1PgUAVNallM0ypI0sdyJQj77YN4fwqo+os/QBYKEjTtYk2A9Bh85eBwXqDPCeUHmOC5qwrEEkGIAjYC8neML6FCr5kAwaZOpHUySEVlWTsCWBJg2EYe5agKLAkVAgSGM9QZ37b9zsNsVylVq1Wq12qvJJA7FAP5evKALC/rhPabCn0Gt4ZLDV52ZUm7akV1k77ODE+mBeE+D1qVqtOoFqUghOo09F2tqExdb+uJ81m66KqIyamjS+jmuY2uMRZCrXfPVFrQ1BaZRGEgFiQG3BIIEgaYFrXvhqnsQrbwFTrSaVRCpaVmooYaSQCRJIn1F8R5nwdVRwllYhmH9UDcE2Me2LXnPBmWIBAZZ7Ex98ay/DKeUotVUnUdIEmf1BoEARt3wuC2xYKhw1DRZldKb6okuG1AraZBGmO2CmzKGiNBTztZqEvrUQBCryyGEWg2PS+NZ3PFtbtGpibjrJJNsLMtUUGSMZqTRTpaI6eQzFSq7F6LQAwEhdUxywwXv19sMDlBQR9Plh2IDJyRAuwhWIJP98ECkn4fzW1AlyqqIgwLn2Ex74UVz2HXFc14SFPmdGVc8o1k7ixAiBHbUdpm2Kxlw6TTpzJIYmn+sxIi02v6YYcW0aKXmIGYmElojmck2vG0/bBHBstRqVEQ0tJRSzOrHmsIBDSLR98WlihCYcQMKpLKKUAjUSJm5tM779MH0eI1KtWVloB0oDAJUWJJk3wx4bwGk6vpV1LzznRadwNMCWHWMdnwxHwll0gqQw5T3BPf22wO0wPOqo1sW8lRJJjaPkcawdmtNJ2plgShIMSdvU3xmFb8A944JlaNMs4elTFVYJkQwU9ASYPf9sHcTr0kVTTrCj/WYJKxcLPw+4x4vQzOg6dW1vSMG0OJ1aYKqykHcMoZSOlmmD7dsZ/Y7yOy18R8XorFUBdQOdywZ27DVJtAuP2wJwvxR5tlpRSEs884JvEKY+knFXoZxhP5VAkyA+m6j0ggd7dJxmXzDi2kKDaBt/e5viXJ9MXIaZnjFCpq00gjDqrEewKmwPtHtgavmF0a23BsGBssTOo2j0xZ/CvCqWha506nUgML6YOkgQOhBBJ62ETOLEKR5QFchragoAFrEgnF8JNZK5OjzynSoih5ofS4MhA0EiBdSBYd5kYJyPDaOcRm/EIgpkD84hZmTYgyfeOuOfHuSGXzSIqoNVMOYtcswJiYG2Kq+T0exNu+84X6/izNOhqMrTEqHLC8MCY+UiYxDUgroImGBBI6i4I/viLP5/Suu8jf0HX/AGx1kqgaCWLBubm6jt0vBxnn9hh3CmZKgZg+iCCUaGkgje8EiMG5CjpqGsnmIlJlePi1lWBKsYNiN7Y4plq7hE5SF5WaSFAudUGT7947YKTieghKRIVDdyL1G2Lf6f8Agxcfeikegr4yy5UkOjWaOUTJYFF2sdMgD074OHGqZYGQoAYaNG8/CbHtjyhuOlFNMAT8RIESZFyepx3Q8WeXCPzapk3kAgiJEd5xS+UMDXx1VOYzK+VUPlEEKkm7Sq2F/b3nCvwn4XzNLOVTUpPpZANSrIkRInuZ+2GHhLNpmazGoENUBRTFR9KaR0QSOa9pJgbXw+8VedlEpuoelqfSQrl0vJk6pWbW64ab/YKXoBw7KBOI0hpYE0qs61ZTIKdGHaPvjIU5XKoTzaNSiNU/TaN/XbAFbxOalWi5UrVpoV5fhZdW5Hc9RMXEY3lOF1Kqc1UpTRW/MIHKAJtpP2OI+5SdIpDCpVXdwGKiWVjFjaSpEjvcY7ogaTDFlG0Sv7jcYo3Cg61edyY/XNyAYXmEESAJ9BHXFr4VxhF1s9QxpICqBLkmLMRA7/2xovlWgQ1yealZWAQxm/MJM7ne/WMcNxOoaio7E65HxXvtNrAjoPriOpnV1FgN7rcGVj+mFmeyiALzjKEalgmx1EGIB+Qn137Yvkg4hnFm8pvMF2VQqCCRrYkBj6KJYgbAYCq8IZUk/mBRJcsCdIiSQxBA636tjfGzXNYLSzFMqIFVDTE2MNobe8MDsOU3ODGztNvipx7SP7nCehoXZBoYseVFBIltIdjYKL/zEbYVDjyOoEOZLAAu2ldM80NPWwANxPbAHHHarmT+HkgLCrAkkAzBi+1sIuD5gUxqrBtRNid4FulvTEOWLJ5ZLH5he2kgDaBe9sEf+Mpwv5wBIBMq1pE9MQZ/KmrSByzhHCFpJjWxkad4iDb1xRBVZZVmYMogk9I9esYKT0Juj0ji7Um8qlSqIyokATBLEyxv3PWcJc8gojnZQD/UDPtBk4R+EIr1yqyrIhYT12EkxY3nFzocMGkLUBaDuQCGvcXHY4fDItlN40wqpTqJMUpD26FiQflOHvhfL6KxqagymiXHUQQBvtaPvjXEco1FSKZFFmVnggRpDER6GNiMKMrkmqUKpWowNEFtIB0m0x03MHFIfZYfDgK0nMLIpkyrSOpst7SPine2J+D50PRZ2g1dGpmMaoItteLe2IuFM6Zd3NxTQgfBqaBI5oMKCY0mMQZbidV6BJ8vSCVqysWI6eXeNxim/QaKXxSuBWqBmpOQx5yplvWxjGYC4jlXeq7CkYLGIaR9TM4zEc/6IvPCvCx1A1gJ/kmB2uZv7dMN854TSUNM6DflHMCOhiYEfecei57wrQp0qjhCpVWIgzsCevtiLgHh6mahqNJIggE2v1gWt2wcBnkfGeEGhVCPCalDQqxY7SOhOFlcQSJnTuBt6xGL3/F0IM3T1AS1NCPXSziN++KWkK91BIJkH1G1ul8YSwzM9G/hhTX8DQBE6XzCd4GsMPlF8X2kAB7R+2PC+G8eqonl0CadMsX0qdmZQDveLbepxfOA+O6a5ceczFx3vJk2mO0ftjb7FosrvjriQqcQZWEGkoXa5G8+ok2wu4Xw4V6qpzaIJcrdgo6gd5sD0nthfxjPPXzdaq8/mEFSOgUEAekA7YN8GZ8ZbPjMEfCjrAMghxY+m0/PGUqcrEkXOn4Jyr0QalIpqBUEEzA6n1PcjCjM+CsvSyr1VatNDSFLEFWDEb2FxIFox6FSqU6/k1QhhnUmduYEEdjuPphR/EDidOnR/DAD8y5HZQQf3GNnFUNyPOKKVIK0yoRoLEmN+l+noN8S5VGNY09A2lYYGR3Anv0jAubclVj4NtMWnee/piB+KKiSRJZ4DCxBifiFwD2645lJNpDv0k4lkXSqFosSD8SAksCe4IuvoDbEuX4JUmKtIhVIPOI7GwmfuML+F5AkwGaSZnqP+bDF74fwhGU67BQWZjcgAGAPW3f9sKVN0bfH8PNOXSKrk8yKFXUylCpL0yjwRcAfD9MMuNeJTnKaLUraVV5BYrMt/qF+uFL1FrPIRAq2DQZa28k2Ukagp6H1xrxTw9ssMvsDV1O6wLC2jUDcE3Ppjbi1ozcTTTaGmCSDAMrEAbiOv1wz46Xq00FCqfKVSatJmCydww733HoMIKRLVVEHYX6T/thm8lfLp89tRZPvcTyr1jvviYRSzRUkqwI8lnlcPaBsf6hMah8h0w64fw6pmOSmNpMmYMX0k3FxsMI1yBWWXUANR07qTfYevvi68HWqKfk5ZDUekFaqYsWcSQuoyY22sBifptmasq9Sq9InnCkHSLiLG8dDh1wXiTMIYgEwQ5mwESsbGR3FsWPJ0cxUJFaiVCC/mJYkmIFheATjjP5emlN2pUVUxJAhCTMC8W98WocWU0AUvEuUNRqdR6oKkqWhenZSZKyd7dLYmq8ay3luadVgY0oGTS5mxYQSLev3wgrhc1TIqh0YNYMJKkGIBAErGAG4clKpJr030j4ASHPTYqO874OXK6GqOaWbphCKhPmqQoglYG5YMN5Ji3riROHpVYUxUaNSAu8AgWLmxM2sO+OuNxWFIogmkpMQCxIMiG/scDcMzBPMbEvBjpft8o/7wP1EOPEuitFqcqgsonYdIwg8b8OarQAQKXDA6Y5iALxbeSDfCjNZisHZyXgMdI+LTJ9PSN8WDwsgamfOdQWa0uQT3uZEe4xosDu8Fe8ERTzlcswSKQiYHVZudtt8XTLcTpSzFhA3Y/5Jv8sIPFuZNGsKKCm2peYkhjpB2DAARbbvhVwXKLWqAVNhJ9ZHr0xTm0TjosHiSkK9IVUKEBYOpZNiCIB92GoGZAGAG4e1WglTKvADQyOunUZE7SQdxvcdAcCcezILeUlUEKwBGkX0j4tVr6mYbxGLBSH/AOLTRSoPLIlR0JO7d+x+uDZVgi1jRyLvS5yagZr6SpkfCTqDEGO2+2BKnFgckwURUqM2qQ14PN8MFTf2xLns7Sp5RaKyrMQQPj2afi0gfKJwu8QKHy6laY8zUSvNzQYMidwT0+mB16DYg/Cr2PyJj/7YzEtJeUSrzHRTjMYZFZ7kf4k5WoTTl1BBUlhC3kd5GGfhTidOpT1B1MUxqg7RYz2x4ctYGxBNoxJkc9WohlRmioIYdCBf54S+Z9kplr/iD4iGbzOmnZKQ0yf1n4iR6SYxS6ldgwnqYBPoMbzD/EZmRN++NBNSgTaQd/8AnScRbbtiCcsUUyN7nfE6VYBO3SfTvjMtUp0wxv1kWkgdrYE1hhPQ9N/X9sQPoYIbhhBlSAWFpix98D8Py5UUyxAE8x6Cf0mMQ0k6AW9MdI5JAAEAAk7TPp1vio2lQJnozePqdKgKVJS9SmV0sWGmVi/Qx9Timca8R1cw5ZzJKqCY2A7fM3wuqaQSB8QG/wDUb/SMcLmDJVu/+MXyk0Axp5lFAlA0kETNu++OuLrUUqIUrUWQIFrncHa1xGAKGaRSBUXULmAY2HX09sOcrx2i1ZajUV1SgmSV0i0aJjUbXttsd8TD+lWWzwt4XoJRT8Q7JWdNeq2hZMBTMc0HbCzxLWSoaWUp1AaZqKKtQWmW0sR0gLYHaA3fAvirjrVKKvQVqbhj5sAwE6EnruL9D7YqP4ktbWPmYtP7zjbEaaNlP8eN4LbkMnl6OYBap5tNGAKwOaI9SIB6dQBgzi+bGbJqNUoiASFY3W0hQAJJgRPc9MUjK1zrMHqP7Y9T4T/D3LVMsjS4Z0D6pm5UE79JJ6YF+TyJ0slD8UZJUyQqUJ81yZMwdKiXKhSYExMmenfHo1P+HeV0JHmUiyAcrxuomzWI9MIhwOhl6tcPV5KekNMqQzCRBvNo36nEFfwxWzSJXbM0/LaRRWrUaAuogQ22o6ZIienTGqXHBDyMeIfwwooJGaZBMS6BgD7qYH98VPKcKubaoJj4lJAMe4J7b8w9cOG8IcQQcoJAg8lYG4MggSNiJFt8R1s1xKlpLrXOkhxrp6gGUyOhnod8UH/Q2rwfiKqoNCqVAECnVm62mQZn0g4X5x6oB/EJmVOw1ICIBm5IWb+uD8l/EfMhgtRVfc6YKm+9h23iMWDhHj6i9EGtVCuAdQgido6QT/jCvphR5ovCjVNR0JDCGe8CAQJ3tMxA6nA/EPC9VV8x1vrGo0+YXW1ybWF998WL+JPjhqgehl1FSk5SWVNgp12IvMxM2tis5fMM4aGOojebk95PXGLSjpDURfpJV1ky7FdiIFpFxvE3GJcnk3ot5RuQbexki/U3xFxHNlfMc3KDSp6EnbqfpuPXBfhfKcqSLgam92+1lGK42mWvyZqnWqKVBDC0xB3/AGxHV4kXKAkHc2+nuMW/M8KyprqpzZoVQnMCJVWiTswhhqAmLxiueJsqcu6haqVxoJDovUzN95sJX6dcS4pCcgHNZWkzqyuUqCz35bXuItftOLNwOlSVtSC/6mgwY7dPrinZjKhyKos0yYsCD79cMsjxrQVXy50mDe5Pv1O1uuBNdmUW7wTN4bqLVNRQhgzzbNewK7GL9ROIuMZScwwbSiKYVgoVSRvAY9ybTIxaa1eoitoWaluUgXB7ztY/LFYpOubolKtOQh1K4a8sTKxBGkRbFyVjdADqdJQVpM9rExv6W645p09JuVIG5BtPpt+2GlDw4HhadU0yDMsAbXgDb29MBZvw44qf+4CF5TINiJnuLnrOMn8bJK9U4QpJK5qioOwZ2BHoeXG8AVswxY3+gB2tvjMbpMReD4cq6ZBGwIN73+wIxAuTqrOpGI77j7YJjMJBAeI+IXE7WZbRgg8a/LiSWINyosYN5FxfHHV4ooXlUemyEG4MHqD6TffA1OjCnpBj2xmXZrzdovJ3Pv64KytLzW0NKT+rpaD1wsol7NhxYG8WnAlFxqZSPhMRNyYF8MX4OyASyXNuaZ/viGhTGskgEg7kfP74fQOLJaTQw02sDPfGUci7uSlotB/zEb4MzOYpLTsihtwSZi3b7RjmnxF6SKZsSAWImD79JOFEEsiPL0ngyDqUmZ7knBVSgF5ogsRq9++O6rM71CDId9d94iAMNuE8PJWXAjswF7+uHKQVbwLG4RUqXVJEagelunzwKuVei6hlKkm37/UYu2kCwED09vTFb8VV3RVbWNAN1Imb2v0t64qMrwW4pEnibNCpl1o0nGkuGdjMgfLt136YzhWUp03VmHmgKeRtiYIBPUAG8YVZWprVTY2n/aRcG2GCvphgd/hB9AbdDeMZzm9EWGq+WmWoqDsShddvmR9sPMh4kRVCUszmEgBQodHAUbKAwXFKqutOAA4FQzYiVZjswO3tg/hXC6LDXUrlFVgCmmWbqYi3/PXGkV/TVzbxQv8AFlSsmeqirW81m0vrKgCCoMQCVBWw+WO8rxio2nVUJCWS/wAPUAD3P3xccvwKnW1inULKugg+XqDB1LAyhMbffEWY8KmmGfVQgCSdUGwB/UB3x1UmtmVMs+Z/iOEBpmhUJFMEEwNRAvANomRvNjbFRofxRzFeqhU+TSXdQJkWU6jadukYyjw2ZZKdR6pgmBKkDaIExH1k4qP4CnTJCOTc9AQCDcT74HajkLLlnP4qVKtcGnSUUjaDuQdI+JTI+Gd+vXF3yXB8vm6QerJZrqA5BFiTYG+w3n5Y8ZyPDg0AVACD26dxffF2zfG6IWmHd/OQFVKOVhSoF5BEm1toxDlRSbH/AIq8E5ehl6tYNUGgSPhJmYHS/T6Y8sWvYnq0EmL9L/UYuOe422YoNROcrhSIuqP1m7Ag798VitwLSCRXpNpEsGlTYbiQf3+eJc1I0gqyL8yqOQpHLOoxaSbC/tOLbkcrlxSR1rFWE6kKgiQJ0yCCJFuu+KavxghlYNHeR79MEU6y03592J0gCdXphW9BfgbxngmYrM1bQPNIkc4l5Oqd9x2PbCXh+dZ9KvOpNQYGAZMkz29MHZvidYabh0LH41BKrACiOgAtPpiHNUvNaZ/MCiJMAgE2+l8K6VMyb8Cfw/NtadwZEAf8/wB8YMlLSSDKwIHUkibfLpiGjXqaWDIw6CR97b4Gp8RcsyT8BBECJAvPywhaHvGFzf5ZSoSpMPp37r2OkLEnpHXC7IcaanUqIhTSxKFgNQIBiVkR0sR39cO8vxFkpU3MiCdVpMBG6b7AYrzZtGVm8tS250ggwTAJI9L4ubsYfxnxTUWklFCmpTDEqNR6wDG/uT6YXvx0qrKV1MQINxY7np+noPngLPVwBEOJYbkXPTfp645I1rLqywNxuPtfE20ABUylMHr8tsax1SyFcAaabsvQhZBBxmLp+gdUK7050OyzY6SRI+UYPHiGsfjK1P8AWon6iD98AvTjcYjxpxTM+THdLjlI/FTdT3RgR9GE/fB9HM0XaEqr7PyGf/lb74qsY6Axm/iiyvsfZbjkakatMqhE9f8A6na284Y5GpR+JlIPXSTH3xR6NZk+BmU/0kj9sHUuO1V+LS/+oCf/ANhB++M38TWilMvPEuIZSpT8tlFxOpRzAgi8nrJFsC1OFU61LTScMsywcRLCIjtF8IBx2g9PRUpOhB1B0Ia46FXgx7GcF5arSMGnXVm6AzTYfJrfRjiXFroblZPUyr0THlEqALgaoPa2wwMviB/MZXEFf02uvcd8E5mtVpEOxcREE7Ee/XEbZ3zWXzBOmwsDq1b9j07nEJR8FRP/AOeHzmIPTEWecmk6tB1gwWgwCCS0em2CxwehV0+XUamSJCtzDfe4kXxJU4X5RU1kFWmBBAeAR1FrjrYYH6hyuivcNS0A8onTG0Wgz9/ni2cH4U6nzTTbRpJiDebCI6yZntfCPK8FAICOwTcal2+atfDWq70eWlWVXEfqK+voJjCcU3YRVZYPl8q1eqy1aC6tcLGoav5X1E3MbmemIqmRNHzTliairGhX/UV+OIjeDGOl8Z1ENalVLeY400jq1rBmWm5DRYR3xzkKzmiQgLVACwXrAmTvsIn5Y0leh4bGvhZ0y+WqV6jCk1UlKfKYk3ZgAJEKYn1OOaHicpV0eYXQFZ5uVlO45h+4GKhWz1Q1qSuxZZAGokkEgm07bY0WulviUH0sY+s9cDtMlyaPQ/H9cfhPKoBUDANqSQuqeVZBtO1++PMcpRqJSaQ0r8QIMgn9P1OLeMyn4NnYBw/5SA9SZk//ABUH5kYr2cylagxOtqtIDT5hkmAbAg8wja3QYu+SyOWQHJZxkNEkKDqup+GBAhhM+vTrhtTNOpzVa3lFtUQmqTPYEEY7XhVSpQGZpaZVwVDX1SCCom0xfCLxFkWWrRpsIkCRO2pr+31w8SIQ9XgwJApZmi899SD6kRNsAcU4Qygio9NKiqGUBw+sTEAoTHfmjbHdLKCnEGFBhfvb/fEfE8mS1IkX5vpNvW5tiFLI/wDRBlcuFuWNt7Wt19cTZTOO2aNNdZpUxOkDVeAJ2JFzOHOT4exk6dRA6EWP8pHRuvaMT+CeFvSrVKygxVGnQQrOp1qSWB2UwYb0xrG7BIieg9UqtNPiIB1gj0AuJ3scA8M4FVqMdVLm0sSyaSANTLIvEBtpjbFh4tnatbPUaOWqU0qIzBiVEBrRIg2vuPXHH/p3NKnmagKRHM1NtJOkMzCbaVJm0d4xqo8ssbSWgDNcJbVUFJ5N4pwSYE8t7Fpi/YHCDgpJzB1gF/M0lYkAi0W32O2+LrwrxM+X5k8uoogfmAtvN7wZMm5vhXw/P5aqxlF1AtZVCkQxAMqQRcExgl8a6EnewLxRUanSUgan2aBYWhpU9DFiNsJstVuLRI366R+3XFq8QZJMyFJGkAnSyGG7G5Gx/fCd+AqTpWqwYCF1rI9bjfGU1ZaoVqwqMl5kkmfsfvjeTaQUJLam0xHeRjni+UagQZ1ALEgHb1MaR9cQ8G421OCoAO0nvviOLQ20Gt4HzCmJZfRhB+k4zDA+MKvW/rjMH2E/iVSlXK/CSJ3HQ/LbHdaqWYsxksZJiLn0xmMx0GBqcbBxmMw0B2MbnG8ZgJOhjYGMxmAbJ8vnHp/A7L7G302wzyviOIFWilQdxyN7ytp9xjMZiZRTLi2GZLiNJ2Apu9F2kANJF/6lE/KMQ8T4dWoP+aJiTYgjSbSJv9cZjMYuKTNbsJyefIAWLdrRsMN04fTcA/CW6ev3xmMxg0JZFXGvDMaWnmVhHrJ2t++JK3DaioHpNprpZl6FNzBNpixHUTjWMxcHouMFYqzlIGunQFgy+2g/3w44ZwulVoU9esP5dipWBcjYiTe+42xrGYT6EkrYpyOeaPwj38gtogRIklpvck3BxZOJ5YoggiSJkE2Xqdhf0xmMxXybBBNLif5VNaRZVVYItd9yfW0C+KR4lypXNCowULUII0qLMI6epvIxmMwvj2xy/VElfOeWhaJJIIHQlhHyA3wXwzhjSWc6muWPcjcdvnjWMxUtGaHHAqc+Y6jUHGsIIB2vJJ3OOs/Xo+dpq0HphxAK1BKq0jaGEzItFsZjMdS0jSPYs8E8Tp0M7WDIdba0ULHL8UmT7RbF0zPGj5ZoqCaegqJsQTbYEg269ZO2MxmKlozWyscczlSjl/yoJQC5/SFG4BkTvbAPh3w+9IM7MCXRXIO4beJ2IIbGYzEjbt5HtPJDQgJuQNj+qRO47nAHH8x+GQO99UW0xfSG3B2kxsLYzGYhbNWlQHmafm02pm2sAe1x/fFbz3h+pltJaCGnSyn9we2MxmJmyKQNUzWkkWP1xmMxmJ4Iz4o//9k="/>
          <p:cNvSpPr>
            <a:spLocks noChangeAspect="1" noChangeArrowheads="1"/>
          </p:cNvSpPr>
          <p:nvPr/>
        </p:nvSpPr>
        <p:spPr bwMode="auto">
          <a:xfrm>
            <a:off x="307975" y="-6778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de-DE" sz="1800"/>
          </a:p>
        </p:txBody>
      </p:sp>
      <p:sp>
        <p:nvSpPr>
          <p:cNvPr id="3083" name="AutoShape 19" descr="data:image/jpeg;base64,/9j/4AAQSkZJRgABAQAAAQABAAD/2wCEAAkGBhQSERUUExQWFRUWGR4aGRcYGSAfHBwbHBwdHR8dIR4cIiYfHh0jHBsdHy8hJCcpLCwsGiAxNTAqNScrLCkBCQoKDgwOGg8PGiwkHyQpLCksKSwsLCwsLCkpLCwsLCwpKSksLCksKSkpKSkpKSkpKSkpKSwpLCwpLCwsLCwsLP/AABEIALcBEwMBIgACEQEDEQH/xAAbAAACAgMBAAAAAAAAAAAAAAAEBQMGAAECB//EAD0QAAIBAgQEBAQEBQQBBAMAAAECEQMhAAQSMQUiQVEGE2FxMoGRoRQjQrEHUmLB0XLh8PEVFjOCsiSSwv/EABgBAAMBAQAAAAAAAAAAAAAAAAABAgME/8QAJBEAAgICAwACAwADAAAAAAAAAAECESExEkFRAxMiMmFCcYH/2gAMAwEAAhEDEQA/AOMz4Ny9GqtLNVqhrVSD+WAVXmgAzJkjFr8GcPfLI1OqggkEFWBtEQY79dseeDxTUAkQClzIkEgyALdsekeI/E1HK0gXk+bKqFiYIN79ADjG84No1V2Vr+KeaXzKVNCOVDrURsWBX++KVSpliNLGx2EyZtEjbf744fnfUSenMb+n7YfcA4oKFYFm/LPKT+qJEmw7ThpmTlbFh4Y6GG1CfhEECO3MJMbYlXJVwrO1NhTTck2F+3bF58R0VrcPNVHLtrhZPRWEADoSvXFMOZrKjUiNIYDWp/V6f87YbE6LBwqpTNGkrIKjMCUAST1J6WxIubol9PlHXEwafNAH1EYI8D0XZ1rqiMqIae8MGMEE9hv9cXKtXRaqEqTU3KsQzMAD8Kgkm/U9BgULNlN0ULP8SpqSHy7FdIMssA+lxbfrjeRRqsLRyg5jaSArQCR7kRt6HF/zfluRqQMGK6+YhAJG4YAHrEYkzmVpBxVp2dFIUIVAgxNtr98V9aDmUPjFfyuXykaoSQwBkAqNzA7xhRlcjWzJ86jRABsSrSDcTuYHaMeicYNBjqFNymqGcaiDPWzTAO9sCZfLUVplGrmkNGu40JCsR6XB363BJw+FEt2Uqtkc0peaBMxpiDH0N8CkZgA6qT2O+hv/AORixJ4lzFZSlBmSijaPMYBiegCwssxIJ5Y3G2HGZzVZaLBmXVECKalgO7GLP7T74XElRPPszm3kLp02IOrUd+vTAdapW0AB1gkXB3F9h022w7fMuSNbVGNwBAv2NjvbuMQZMaZLMCQRqaNhBHL0np7YiIuIkfNVSIZgYuJa4GJKOZYpp12NyA1jHfDvKZAOy60bySzAEXJI3LMPlHTfBfD/AAjqqEJUXVGqGAFiYjt0mMU8hxK+cxVICySouASLdRH++NLmq9QA6tUW3B3EEW7+2H2d8OhKh0O53LEgGYvy6REbb9jhTxTINl6gQVNbFQ3LsCZPzOATVAIzFVLiQQAN9u4xvIF6jFdRMweUSYO5++I2pkOZd1EweXv1n64Mo1vLbWlVp3gqsCI+x/bCtCQY3DKMEmpV0i0lbk22GN1+CUwnxuSfhAXft7WwLluJO5IsDEiTb1HyxHX4q6mNSk9SJkfUDpgyaXHwZVPD6KOWo5te1z2vhXxKlTp0+ZqquPhWAJ/+UEf9Y6fj9WIt79/+d8d5bjVPyqq1SVLDUrQW0PNrTBW+Gg5R8FOQ4orGPKOoyQfMIJ/sTHpi7eAKSvUzFbylOmg/69RaYBUjpq9RhZ4e4KrZerVeWVgQrggFdIIJiTJJ/bEfCONGgjrQKhKnxSqsx5QkyQSJA1RPXG6ogfZnxhk0Xy6nDEH9PKDHQghZ++KjWq5So9RkSrSBMomoHSDFhMHfpiLJItSpAlitrrJIHscF5bhlCvmnCg6VXVDHSNZOmJBmAZM4xpLsuwSqMuxC6qp21AHa3p+2BM0aaghQSvTWOs9/8Ye8QNJHXzqhB0H9I5YMA26AA7+mJ28DVmN3Ghh+rUIEBgTANztHc3wIHnwq5onRHlxJHMbCD3O0epw1XwpWCg+Ssi+oPNt7Ab2wTnvC7JTiqx8snlHwlW2J3ggDcXtgrwxxCo2a8uq0U1pAQrnSSsaWBsQfQdsNE0Kf/TWZNxSAB2/Mb/ONYsvFPEeUpVWQ0tRES0teQD39cZh1/QorWVyo3IdUO7FiLHYi1x6kRjdXLo4BBYiYGp5kek4PqVAZBgk2nTf7Rf3wPcKLMRJgEHY9d2tMdMZfiWD8p0htQVeQbmBuSTEQSTttglcjTcwNTnobwfY6fXD7gfAqhXWFVTsXuWtvAFjY9R2w5yZpIbNLTcESdwOgWb/vhNZsOKEvDuEFFgI1+4nYRYkDfAmZ4M0moAWkjsoC7X73EW7YttXhrU7hRzkkkKJF72BDTBnGZ/hhohXYahcKWLE9bHp88OsDpFeyeVZKmsNECOQwfmP74ziSJUBc1SHMnXAk+5NyPTD48RWFmnGq4BYCQDH6o/e/rgfieUWuOtEICxGgHVJiAVYg72GBIBFmuM1XqIxZqmiLIpCiI2BkXG8d8G1/FeYYaToEEgnSyzNxMSIEn6YObwtrjmAEQoCqpv6iCcDZjhItS1F29G+H5gxbrP8AfA3QNBfDPElWnqIo0mU6SreYNQEQYkRJMnCXifFEzLMcxR0N8KkVJBAMwek+vU4Fol7KHIIkRAKdgSVgA47y+XLNppqHaDq8tQAG/mmOom/XC5S6JZaeDZtqGVoqF1qj1AxSCEVpCMSNonAvE+MUCfJFXQJPmMynYAGENgST1JwkqU61NdNHKvJMmb9/WSTExthfmshrAarRdWYS0ahcHfsLDtjVxdBYXmeI6UhVYU5gL1cnqT1gX7dOuB1dmgLVUEzpB6D16BjtET7YGydWlUCB5DAE/EY09N95P7YhyvkPUKqDTW6hpJJ+RkC+IqtILD+A8aajS0VTzBmuPUmCDIt/jFvz3EaIyFF3IlwokC5IAmfnO+KzwrwnUYBm1KrGzMZOjvYRcXnpg3ifhc08szllqp5gKqBDEzG7KOX2xak3sWQzg9ezlFuyQrlCAJImTEfDP1wv4z4Z0qaraXDQFYNcAT0OwA3tgLg3HauXfXRDCVIgsGEEzAnb/rDHiPGWzUms2qYEAEBQO0Hvc94GJck9j2KMxm6bKmo66dKADEeY/W+4UDp7d8QNxFSzQQzuBaORFO49SFG/TBGbyFKsyUwzA3jT6CTvb/rHdDwfBhHqhmGkcvex6RGKSTJpguXp06m3wU11N0Lk9uomAL9MbzHDoAlAr1GUKo2Ve/p/L88DtljT1qHLpQZm5QOeOovta++2HHCaOYYCsWRXYcqnYA3AjawxLXglkh4pwelQRQuqo+9Qr8I7eg9cLqPD2dbIZjYrY/Mi9sNcxxQUqZouSpcydMkkbAkyLW6YMymcOYoIqMVSkdIMkGwgLaSSY64RWAHK+H61WkssYBICTt3gdptGIa/hKtSDGNOmxBMG9oEemOhxKumY8vW4KEh0LHmgRptMQb7YZ0fFoACs8Mu+oyxM2Nge8XvbFpJ9itCLK5SGVHIpNJ0tq0kyNpa3rqJESMH0qNJKX5b86KQWn9QuRYQxiLzGI/FfiNcxCpckKCW/pESJvf8AbHHDKVarTNOm2mkxMiYViumSdrk2j0wWrA64Z4YOcyj1quqmFXTTkqNbE7kkTBMCRbftiwr4t0qVooC2pjqLQhkkkDq0WE7GMB10q08utKtWqFVIUWkyVMBYEQOnb3wupZSoEKIzIm2krUUmbRr239ROLQ3gh8Z+LatfyqbItMU9RiZ1SZDe0A7YX8K4S2YQkCEYQCpuSDsIvM4g8WZoqQpWBREXJLSZ36T88WXwzRZOHiorlaeh6sdQZOo23mIAmIAxnxV2NLNFdzH8PwrEHOUl25XI1CRN7+uMwVU4nw9yWagZPcybWG1tsZivsCiIGoogyauoiRpgAXJ2vA9cTDNadQuxXd9JaZ7dAuCjwsK7F6jM+4MbHpe0bjrgvw7lGTNIhBqyZqGPhBtqi5MSMZylywh0CcL469LWUBYNDSZBFgLX6xthzQ4VUrVGzIqABjZf1cu5Imw6QO+LPUqIBzwY7gofeCBOO+HUNTKIIpk6tJ629sRbTNVC1ZsZGaZFTSNQghCZ+u4HoPrhF4dzwfIJSYsTzq2m7KAduabGYjth74s4b5tenTp1fKRAfNWSuoGCIgcxIBGE9BhSDJTCFA0AyB0uBEH5+uLabM1kynwRCCWBIjlUmAGFhI2gD/GGVGgfeY1H+WNgLbna3QRgfJZlXIXRcbwQxjuTqMKOuFeY4zpqhaiMaOldJjl1SQ11nljci5wtDeCXL501mqIlTTB8t3m/xcumbqSBpjad8L63F3em35qLqJsbVABP1JU9Bgirw9KyPWpuE0uBIBBcgA8q9EUEQTf22wpThdRHBpiQfiLPA9YsOuEr7Ec+COLeY9dR8JCA6hPVrX/Y4suTQPlvMVAJYiBI2eos268n3wmXw/rfUrCnUc8yqurXGxsRBv8AbBVPhtdaSUlq01VdeoMdJ16ybi/ViPljRPxCytjjJiFLliFUFmEk2AJjm9sJ8z4wpnT5bspjm1UwRv8AWNPTrjWTyubQFQKdRWPNzja/eLXNvXAOd4ZWnloU6Z6PpBgxbr1wvsl4xNRa3kdVKdHMZSoKhUVagHl/lleWQdQI1bgMMUevTFGqypOr4dQsBqAEqYjc3nFm4nVejlkesCaoFNWHSWIBgfMwMNsxw5CBoP8ANqAvBDGZ7GAMW3KgUV6CZXxFSyq5TLvV1PQdBVZbrCgyZG9+nXGeIfHFHMUWWlqklY1LFwxNjJmLWge+IOJcLTyKihQXbR2B0hiZFjHSffCbhvh1Faasuu8KCPvM/thO3gKFtPiwqV/MJ5TYqNvUz1M3+eHdbgdfMhTQpOQLHSLEG8nvt98VuvkTRqFHASTYBw1jttfYg98W7w94vaipoV2p6JimJblH9M2j3nriGleSUIBSqZWuBUhWSzA9D1t1BU9MNqWcrVGqU1tTeaZJcmNX9XQx++Cct4fp1KhNBKrOwOqDqWS06pIsJMQYAjEHC/EgpVW0EuyNGk/CxXcgDfbpi1GtsVkT+CMytNiumpE8ilp0i/xEAE22gC2A6viLMGoKjL0jRC6YvfvJjfFtPi6tWddDCkukgrEySsGTuIBke2KzxXieWCqhpB2nSGMzYXIZjM+wGG4+AV3xDnnq1fM7UxAAsFX0G17z64dcE8Q06FFCKUuokkGNUmST7TgYF1U00ou1OoTdmBlJgDlgg74DzNKknKaRMmF/M5hG432+RNsSnWAN1M01arUqBQupmYiTN403/tiN+FVC2ymYFmMzt0GDeHZ1aCNUgqwIZZuZFhFoBAHXucF0/HlRiAQrE9WRCR2IIWZ64NlpRrIg4nwuodKNKHmERcmdIAw58H+IFo0Vo1gAF1amaZ1lzbvOwjEP/kyzgsFOlSFk6bzJuepaT88DjOLqLuCx1X1MZnYc3oT8umCM6wRRbMzmEzK0moVQBTdnuYgiF3i3XBmc4Y+mRWa150qdrm46W98Vnwn4fai5rLSdlqIRoEkgaheT302FzBGGniTjFSisBNAqall7nmX0+E369jjR1QxbxHOIauh4apEFSToFomPhEzMd74WV+Iwnkms4p6dOhY+EEwBsN5wPns0RmXclmgjlAEkKoBN5sSN8C5UI+s1STbkAjUWJ62v74zsZOHpdGWPWmf7NjWGPD+B0mpqTqBO4kWM4zCFZ6CnBRrC/z8skn9Vu9sE5nw8uUZSz6FJ0gyxJOksQIk2A2tNsIsx4yYALD02F7OW6z0a2+8DA446a0B6lR4OoB9RggfENVpgkWPXBH4bzZb+XNUXuvwen5SVg5cMFKk7QRItGqfTCw8eAqEaWNzFobmi28jr/AJwsrcYNDSPMQAKKYMyNKiw5Z2BN8bzAckGDqMXkyZ26rilGngpPltnFSiGcsS+rVMEFvqet8F5PIPWPMLdDpWSeoUX5gLxbE/DuDh20sAasSFbpt8RglT1Am+CBmVpRVqsHeLG3QzCgepgkn3jbFLBLkd0MlpUG6C8wb7RLD0/lBi31rvFc42x1VBqMGwmTY6TAHtJxlXxl5uYeiiMjwXmQRBO0RMwd8dUKAY1LmUYAzFyULjp3G84mTdfwErIPDvHkp0q/4mV01IVWC6iCo2HXrf03xvg3GTWqURUgxRv2OlontJAGN1eGNXhqgDmbFhNz6k4ZVPD9OlTpsITStRbC5M2i9t9+mJlbodDIZmlQdGVQSWBAUSdtwR3JAwBmuMU9PKADBte7GSSbQbmOuAGzOmoaetlIAlibAE6TuOm+JddtWtGUkgSoMwd+lvXF3G9gr0B+HOKM2ZIqrvSQJqUafNCkuQBYkRP2wyy9Kp57J5qhgoYllgQ7abbjc4gHERTVmSmpqBYE2B7xBtaYxX8xmM09UV3QhRS8shTzMdeoCIn4og7QN8TyTCqzQ9zXBqjsWZQ8sD8TDmEQYnSDPpibN8NGWAzGszXLioJBWVPLpB73JwyyGfRqCckNfzNRIuDFh26z1xLXygrUKck+XZkYG8Pff/SJuMFUDdlXocfJaqDphGpICP1GoDb6gfQ4alRswAPtBmOgMz9sQcW4GtKm1TWSqwTMMQAYB3G04SZ2tmnBbLl3pwCBuxUgD9U/bv6YV5B4FXH8u2YNJ0g1ByvaJAsLiZI2wBnMrUoVfJrjYrETHNcc3TFw8P8AhhgiVH1U2BnTFwZ79J9sR+MOBtUdm1fHTiC0aWWdJgXIMyfUYSi9slLwr+bz7AKuohGtpEgzczOx6GDhVks1UoqKWmmSROsxqgk3kXBgx+2G3EMm+lVSmXhELMWX/wByBq0gXAuYnC6tkKjX8p1YW+E3X2giZ2ODTdA8ss9fxEzZRaWVpJr0w9Rmkxp6CO/qYxrg+VriDU0uSQAACbnpeAZ/tip0NSMCuofUAe/ph1xvxLm8y1J9Dpo+AU0YLI2aLgm2+CMsZIGlXiBzXLl6CK/MGGq5nYjUQqwQIvip5nKtUlUYCorsIO4ZSdQm8GZGMrUH1c4dSBOlwR6yBE73xuGUq4Xm1SIHUR94vh3kAjhVRTDOBUUA6lO23pfocdZhKDgFUCf1LIJHYAkg/MY6HCHzbmskUrc6sCAWAkuLWPcYJ4VwDza1UWdUCAFiVUlt4NtQtv8A1YXHxjFtDzUZqc6neAkCxDRp39cXnJ+BtdJF86rR0EqQES8MQWKuOpBI9DhVl+A5mlncu7Cn5IqoCQRKAHpBBNh649XoXBuxB2PuTfvjWMaVhZTK2mgaVKowfXyoYvyjfaB8sVzxnxgU1WmATCmqCRqAMwgidiRvizfxP4H+JzFIU6nluiQBygEu3cst5ta98UXjOValllouys9SoLT+lDFjMkar/wBsS30UIs6HIRSVJJkkWO20bwT7jENSodSoJ77CJ997f94LztcBkS0KBJBm57XO20wMRVKZNUpJ5eVZPbtYbm99jiK7JIKuf0mBBHe46XsR3xmNVs7TDEFGkbkEX9bEjGYKQUWHjPiBTSC02qcxlgXJEdIUmB8owkfOkwuokXge9z8sXjK/wpq1aaswCVDyqSZEn+Yj1tYHFH8hQYYwQYiOu2E8bE8uw6tm6tdacyy010iOg3kzMjpbthrT8UOlLk1a1jQQRECN+UMTN5n5HCqjSppSqUwzhmUEFTsskkEx7DEOXp6oAJJjr19cFvaBKx1w/wAV1aLtU1FnqKRM7E/q72xCvEnpBXG0EEHa8Hb/AJviChw7zLNymNyJHv7YizdTQwQgHqNIkHvH2xnmwcWjv8ZWeqXiJsHUQCB0EdsMMtx96VGrEk1io1HZdIZST1khh9MCityqQfhYkrIFmU3Em5BM/PA2TdoAa5gi0QRv23wucuwH/h3xX5aMHAYDmkm/aBJuT0GCcj4zzK1iWpShRiqnUwGq4EjsRfrc+mAMhw3SnOE7zabn698c8S4oKUvyhA1hpE9OW5/Ueo7Xxd5wWl6ReJ8z5jmprYM5ErFgABYdgY2jb1wbkuMU1yLTJrU6ZI1THxECOlrW9cVReMKTAGhSSWE6om+7T7YYJnVFJtyI0wdoMXM77bYrk08oSey/8E4cKuURxMsbx/oUxI2uT9cdhKVFldyQkiJMwbzYXn5YpPBc0ZHMQovJqMiBmsCSJib/AE9MPs3w2mq+VV8yqQQSr1TpVwDsTBYGb7Aj64E1WUaxcpLBP/5LN1aYpUaKPqplUJYAtIPNdbAe4xDwOrmKJP4piFo0VphAVIWDYmDoJAMTM4bZTjdSnT0BE5pJqh4IQbhVCgbCBDdcc5zNBtAXkDESTIUHrMTJAIPWPTF4S2JfHbBuNcVGYyz01Px2DSCLDbl7SMG5ai9LL0lUsOQSVAIiBMWuTsPXfbHVPhyDT5tRiARKBdMx6kyO06Qb4FrJXzNQ1GPl0VsqAkQAOkWiOpPT6j5IUlHo54txVclRNVxztCokzcbL8viY+/phZWUmxZmJ67yTcztEmbDbYYZ8VYV1FOKbp11n5D6b2O4xC9FmYAiQsC0HeZP/AD0xdrTRKTWiv8R4IzMW1Le/Y/acM/DWYSlQZCVZzLVG1yJFlXoQo+5BwVTps1mpss7dx6/T1wpynAyhqFWkVLPqRlZQSTI6GJuJGKw8CSrIRmMjTdtVVXIWNOmw9Z/zjvNZ1KVJmpsyaRYRN/meaJ++NcT8VrTYU0AYReZENMAXHQYrWbz9Wsuo6dKyNhGq9wfbp6YwtFNo4o1k1aqgNRnWJad+hHSfc4nzbUaSo7JLAgLHVo68w+3YYBV30gFhpFgC0bjeDb6YIdnKaWDELcREwbH0ki3zxP8Ald4IssGZzL1MsvNUUPf9V1E9VBIntHQ4TPl3UkipuBAYgRaIBMTAPab47zecqVGYLTIMCG0wUA2EhubaJwRQyrGnIqB4AY6qhGlW7oVPaBO840q+ytkfDWzOXNzIttzKYHUSehOCR4oqUa6KiEMhD3tEM0LCm4YGCPQe+IqVdNTjzRIMqAiMs9bpEQB174WcAyzO5YqASdR6hRuBfoD0nE20tiotVDxsa+YcNWU1CoVeWBqi/SdQIj5QMC8eNNMuQya1pgKBF5G8bwThRkaDJUq16irqpTUkwoLEgAGJgyes++A83nqmZYQusCZCgkLO0xufX0xTGCfitAHKdJMgEBh6bjoeuIzmwTpFNDqYRy3tvZTF/bBK045WWJBiCbQbWHT074G8mqtTSofzBdQFMk9Ym5PpOJ/giwrWKiPLS1tu3TGYow4q36WABvB3vjMOgPfOF8Y83KmqARodRpLSBte0HY9Zx594v4IPx1YIoHMIi06lDAD1vOLT4RrTl80gtGlh9/8AGHGdoA1C+hizUwy7Q5gADV+nvMdMOStjaweQLXZSVZSHU6CCIJ7b72wTls4aak6iouCfTtbbFy4zwHMU9dZkV/OZVWmZlZtqUG5FtzAGq89K1W4YonzKcOQQTcX9tj/fEOAkn0HZLiozJSiUpJqIBrERHaY3kHcjpgPPKNb0w6mCQGFpib3vGB8rkWWxcbbrIggWHN/bbFjoU6KMtSssaxYg6wdixIYmJuJB6nCaxTLXJYkceEsqWY1Kp00aSkliogkjZZF2LRAg7Y4XgaI4Hl1AluVmDGR/pAsPngylxoO1QG1MiKar8KwYHKTAIFyTiGtQKmlz6RTBEsRALG7cpYyZMDB8ahRnjogWm7O9SpJBcKsL00ggWHc/74NzHBqdWkBVRyd7SCO0dj0wNkK1JdNNasqhPMbC5mQPniPxHx1dGlH5taWuFIBYgjoZMT7Y2uNYE2K6ngjShcEgySdRHl2MaZidWnT6Ek4ZUPCdfywyeTUBB2MlWXpBjm3EQZw1ynEfOoVHqGSzBQO0cwi/YXPriOjxwlxSTlCK2oCOZ9Jk94uL7zjObTyaRa0KsxVqUlNOpSKI0rBpGBMdCukzFwdxh5wXg+dekrU6qilpHloGLDSZgaTqIEjY7Rgjw1wanmQwzC1/LUoqBiQjaw0sBuAth6Ti4ZXh1ABKakoFEgQLTKRIJkxO/fDhD3Qmynjh2aVi1XLhtIBBQhJvcmF07SbqMcLnHpyy5VQ9Iy+uahWObqw5iIIITFs4jn1oZf8AEHWQgHI25DOF0joRAP1xQPDPjl81ms0z01UltVgTYDQFMEXgbziuHg+b9DmZqz6jqolpJlSRtO9mnf64rObzFZa6otbVlWcalIAi0CV9/wDfFtGcSrm6SkSdLNE8q6IF1ImZYH4jthhlVStSNQgEOJXUqlVBJILHsB6nrhJSixumV6pkVGayKBVHmVwGK2JGkmLAWnDHN8JX8oA1ATSpsW1RJYGZkEfbA1PgUAVNallM0ypI0sdyJQj77YN4fwqo+os/QBYKEjTtYk2A9Bh85eBwXqDPCeUHmOC5qwrEEkGIAjYC8neML6FCr5kAwaZOpHUySEVlWTsCWBJg2EYe5agKLAkVAgSGM9QZ37b9zsNsVylVq1Wq12qvJJA7FAP5evKALC/rhPabCn0Gt4ZLDV52ZUm7akV1k77ODE+mBeE+D1qVqtOoFqUghOo09F2tqExdb+uJ81m66KqIyamjS+jmuY2uMRZCrXfPVFrQ1BaZRGEgFiQG3BIIEgaYFrXvhqnsQrbwFTrSaVRCpaVmooYaSQCRJIn1F8R5nwdVRwllYhmH9UDcE2Me2LXnPBmWIBAZZ7Ex98ay/DKeUotVUnUdIEmf1BoEARt3wuC2xYKhw1DRZldKb6okuG1AraZBGmO2CmzKGiNBTztZqEvrUQBCryyGEWg2PS+NZ3PFtbtGpibjrJJNsLMtUUGSMZqTRTpaI6eQzFSq7F6LQAwEhdUxywwXv19sMDlBQR9Plh2IDJyRAuwhWIJP98ECkn4fzW1AlyqqIgwLn2Ex74UVz2HXFc14SFPmdGVc8o1k7ixAiBHbUdpm2Kxlw6TTpzJIYmn+sxIi02v6YYcW0aKXmIGYmElojmck2vG0/bBHBstRqVEQ0tJRSzOrHmsIBDSLR98WlihCYcQMKpLKKUAjUSJm5tM779MH0eI1KtWVloB0oDAJUWJJk3wx4bwGk6vpV1LzznRadwNMCWHWMdnwxHwll0gqQw5T3BPf22wO0wPOqo1sW8lRJJjaPkcawdmtNJ2plgShIMSdvU3xmFb8A944JlaNMs4elTFVYJkQwU9ASYPf9sHcTr0kVTTrCj/WYJKxcLPw+4x4vQzOg6dW1vSMG0OJ1aYKqykHcMoZSOlmmD7dsZ/Y7yOy18R8XorFUBdQOdywZ27DVJtAuP2wJwvxR5tlpRSEs884JvEKY+knFXoZxhP5VAkyA+m6j0ggd7dJxmXzDi2kKDaBt/e5viXJ9MXIaZnjFCpq00gjDqrEewKmwPtHtgavmF0a23BsGBssTOo2j0xZ/CvCqWha506nUgML6YOkgQOhBBJ62ETOLEKR5QFchragoAFrEgnF8JNZK5OjzynSoih5ofS4MhA0EiBdSBYd5kYJyPDaOcRm/EIgpkD84hZmTYgyfeOuOfHuSGXzSIqoNVMOYtcswJiYG2Kq+T0exNu+84X6/izNOhqMrTEqHLC8MCY+UiYxDUgroImGBBI6i4I/viLP5/Suu8jf0HX/AGx1kqgaCWLBubm6jt0vBxnn9hh3CmZKgZg+iCCUaGkgje8EiMG5CjpqGsnmIlJlePi1lWBKsYNiN7Y4plq7hE5SF5WaSFAudUGT7947YKTieghKRIVDdyL1G2Lf6f8Agxcfeikegr4yy5UkOjWaOUTJYFF2sdMgD074OHGqZYGQoAYaNG8/CbHtjyhuOlFNMAT8RIESZFyepx3Q8WeXCPzapk3kAgiJEd5xS+UMDXx1VOYzK+VUPlEEKkm7Sq2F/b3nCvwn4XzNLOVTUpPpZANSrIkRInuZ+2GHhLNpmazGoENUBRTFR9KaR0QSOa9pJgbXw+8VedlEpuoelqfSQrl0vJk6pWbW64ab/YKXoBw7KBOI0hpYE0qs61ZTIKdGHaPvjIU5XKoTzaNSiNU/TaN/XbAFbxOalWi5UrVpoV5fhZdW5Hc9RMXEY3lOF1Kqc1UpTRW/MIHKAJtpP2OI+5SdIpDCpVXdwGKiWVjFjaSpEjvcY7ogaTDFlG0Sv7jcYo3Cg61edyY/XNyAYXmEESAJ9BHXFr4VxhF1s9QxpICqBLkmLMRA7/2xovlWgQ1yealZWAQxm/MJM7ne/WMcNxOoaio7E65HxXvtNrAjoPriOpnV1FgN7rcGVj+mFmeyiALzjKEalgmx1EGIB+Qn137Yvkg4hnFm8pvMF2VQqCCRrYkBj6KJYgbAYCq8IZUk/mBRJcsCdIiSQxBA636tjfGzXNYLSzFMqIFVDTE2MNobe8MDsOU3ODGztNvipx7SP7nCehoXZBoYseVFBIltIdjYKL/zEbYVDjyOoEOZLAAu2ldM80NPWwANxPbAHHHarmT+HkgLCrAkkAzBi+1sIuD5gUxqrBtRNid4FulvTEOWLJ5ZLH5he2kgDaBe9sEf+Mpwv5wBIBMq1pE9MQZ/KmrSByzhHCFpJjWxkad4iDb1xRBVZZVmYMogk9I9esYKT0Juj0ji7Um8qlSqIyokATBLEyxv3PWcJc8gojnZQD/UDPtBk4R+EIr1yqyrIhYT12EkxY3nFzocMGkLUBaDuQCGvcXHY4fDItlN40wqpTqJMUpD26FiQflOHvhfL6KxqagymiXHUQQBvtaPvjXEco1FSKZFFmVnggRpDER6GNiMKMrkmqUKpWowNEFtIB0m0x03MHFIfZYfDgK0nMLIpkyrSOpst7SPine2J+D50PRZ2g1dGpmMaoItteLe2IuFM6Zd3NxTQgfBqaBI5oMKCY0mMQZbidV6BJ8vSCVqysWI6eXeNxim/QaKXxSuBWqBmpOQx5yplvWxjGYC4jlXeq7CkYLGIaR9TM4zEc/6IvPCvCx1A1gJ/kmB2uZv7dMN854TSUNM6DflHMCOhiYEfecei57wrQp0qjhCpVWIgzsCevtiLgHh6mahqNJIggE2v1gWt2wcBnkfGeEGhVCPCalDQqxY7SOhOFlcQSJnTuBt6xGL3/F0IM3T1AS1NCPXSziN++KWkK91BIJkH1G1ul8YSwzM9G/hhTX8DQBE6XzCd4GsMPlF8X2kAB7R+2PC+G8eqonl0CadMsX0qdmZQDveLbepxfOA+O6a5ceczFx3vJk2mO0ftjb7FosrvjriQqcQZWEGkoXa5G8+ok2wu4Xw4V6qpzaIJcrdgo6gd5sD0nthfxjPPXzdaq8/mEFSOgUEAekA7YN8GZ8ZbPjMEfCjrAMghxY+m0/PGUqcrEkXOn4Jyr0QalIpqBUEEzA6n1PcjCjM+CsvSyr1VatNDSFLEFWDEb2FxIFox6FSqU6/k1QhhnUmduYEEdjuPphR/EDidOnR/DAD8y5HZQQf3GNnFUNyPOKKVIK0yoRoLEmN+l+noN8S5VGNY09A2lYYGR3Anv0jAubclVj4NtMWnee/piB+KKiSRJZ4DCxBifiFwD2645lJNpDv0k4lkXSqFosSD8SAksCe4IuvoDbEuX4JUmKtIhVIPOI7GwmfuML+F5AkwGaSZnqP+bDF74fwhGU67BQWZjcgAGAPW3f9sKVN0bfH8PNOXSKrk8yKFXUylCpL0yjwRcAfD9MMuNeJTnKaLUraVV5BYrMt/qF+uFL1FrPIRAq2DQZa28k2Ukagp6H1xrxTw9ssMvsDV1O6wLC2jUDcE3Ppjbi1ozcTTTaGmCSDAMrEAbiOv1wz46Xq00FCqfKVSatJmCydww733HoMIKRLVVEHYX6T/thm8lfLp89tRZPvcTyr1jvviYRSzRUkqwI8lnlcPaBsf6hMah8h0w64fw6pmOSmNpMmYMX0k3FxsMI1yBWWXUANR07qTfYevvi68HWqKfk5ZDUekFaqYsWcSQuoyY22sBifptmasq9Sq9InnCkHSLiLG8dDh1wXiTMIYgEwQ5mwESsbGR3FsWPJ0cxUJFaiVCC/mJYkmIFheATjjP5emlN2pUVUxJAhCTMC8W98WocWU0AUvEuUNRqdR6oKkqWhenZSZKyd7dLYmq8ay3luadVgY0oGTS5mxYQSLev3wgrhc1TIqh0YNYMJKkGIBAErGAG4clKpJr030j4ASHPTYqO874OXK6GqOaWbphCKhPmqQoglYG5YMN5Ji3riROHpVYUxUaNSAu8AgWLmxM2sO+OuNxWFIogmkpMQCxIMiG/scDcMzBPMbEvBjpft8o/7wP1EOPEuitFqcqgsonYdIwg8b8OarQAQKXDA6Y5iALxbeSDfCjNZisHZyXgMdI+LTJ9PSN8WDwsgamfOdQWa0uQT3uZEe4xosDu8Fe8ERTzlcswSKQiYHVZudtt8XTLcTpSzFhA3Y/5Jv8sIPFuZNGsKKCm2peYkhjpB2DAARbbvhVwXKLWqAVNhJ9ZHr0xTm0TjosHiSkK9IVUKEBYOpZNiCIB92GoGZAGAG4e1WglTKvADQyOunUZE7SQdxvcdAcCcezILeUlUEKwBGkX0j4tVr6mYbxGLBSH/AOLTRSoPLIlR0JO7d+x+uDZVgi1jRyLvS5yagZr6SpkfCTqDEGO2+2BKnFgckwURUqM2qQ14PN8MFTf2xLns7Sp5RaKyrMQQPj2afi0gfKJwu8QKHy6laY8zUSvNzQYMidwT0+mB16DYg/Cr2PyJj/7YzEtJeUSrzHRTjMYZFZ7kf4k5WoTTl1BBUlhC3kd5GGfhTidOpT1B1MUxqg7RYz2x4ctYGxBNoxJkc9WohlRmioIYdCBf54S+Z9kplr/iD4iGbzOmnZKQ0yf1n4iR6SYxS6ldgwnqYBPoMbzD/EZmRN++NBNSgTaQd/8AnScRbbtiCcsUUyN7nfE6VYBO3SfTvjMtUp0wxv1kWkgdrYE1hhPQ9N/X9sQPoYIbhhBlSAWFpix98D8Py5UUyxAE8x6Cf0mMQ0k6AW9MdI5JAAEAAk7TPp1vio2lQJnozePqdKgKVJS9SmV0sWGmVi/Qx9Timca8R1cw5ZzJKqCY2A7fM3wuqaQSB8QG/wDUb/SMcLmDJVu/+MXyk0Axp5lFAlA0kETNu++OuLrUUqIUrUWQIFrncHa1xGAKGaRSBUXULmAY2HX09sOcrx2i1ZajUV1SgmSV0i0aJjUbXttsd8TD+lWWzwt4XoJRT8Q7JWdNeq2hZMBTMc0HbCzxLWSoaWUp1AaZqKKtQWmW0sR0gLYHaA3fAvirjrVKKvQVqbhj5sAwE6EnruL9D7YqP4ktbWPmYtP7zjbEaaNlP8eN4LbkMnl6OYBap5tNGAKwOaI9SIB6dQBgzi+bGbJqNUoiASFY3W0hQAJJgRPc9MUjK1zrMHqP7Y9T4T/D3LVMsjS4Z0D6pm5UE79JJ6YF+TyJ0slD8UZJUyQqUJ81yZMwdKiXKhSYExMmenfHo1P+HeV0JHmUiyAcrxuomzWI9MIhwOhl6tcPV5KekNMqQzCRBvNo36nEFfwxWzSJXbM0/LaRRWrUaAuogQ22o6ZIienTGqXHBDyMeIfwwooJGaZBMS6BgD7qYH98VPKcKubaoJj4lJAMe4J7b8w9cOG8IcQQcoJAg8lYG4MggSNiJFt8R1s1xKlpLrXOkhxrp6gGUyOhnod8UH/Q2rwfiKqoNCqVAECnVm62mQZn0g4X5x6oB/EJmVOw1ICIBm5IWb+uD8l/EfMhgtRVfc6YKm+9h23iMWDhHj6i9EGtVCuAdQgido6QT/jCvphR5ovCjVNR0JDCGe8CAQJ3tMxA6nA/EPC9VV8x1vrGo0+YXW1ybWF998WL+JPjhqgehl1FSk5SWVNgp12IvMxM2tis5fMM4aGOojebk95PXGLSjpDURfpJV1ky7FdiIFpFxvE3GJcnk3ot5RuQbexki/U3xFxHNlfMc3KDSp6EnbqfpuPXBfhfKcqSLgam92+1lGK42mWvyZqnWqKVBDC0xB3/AGxHV4kXKAkHc2+nuMW/M8KyprqpzZoVQnMCJVWiTswhhqAmLxiueJsqcu6haqVxoJDovUzN95sJX6dcS4pCcgHNZWkzqyuUqCz35bXuItftOLNwOlSVtSC/6mgwY7dPrinZjKhyKos0yYsCD79cMsjxrQVXy50mDe5Pv1O1uuBNdmUW7wTN4bqLVNRQhgzzbNewK7GL9ROIuMZScwwbSiKYVgoVSRvAY9ybTIxaa1eoitoWaluUgXB7ztY/LFYpOubolKtOQh1K4a8sTKxBGkRbFyVjdADqdJQVpM9rExv6W645p09JuVIG5BtPpt+2GlDw4HhadU0yDMsAbXgDb29MBZvw44qf+4CF5TINiJnuLnrOMn8bJK9U4QpJK5qioOwZ2BHoeXG8AVswxY3+gB2tvjMbpMReD4cq6ZBGwIN73+wIxAuTqrOpGI77j7YJjMJBAeI+IXE7WZbRgg8a/LiSWINyosYN5FxfHHV4ooXlUemyEG4MHqD6TffA1OjCnpBj2xmXZrzdovJ3Pv64KytLzW0NKT+rpaD1wsol7NhxYG8WnAlFxqZSPhMRNyYF8MX4OyASyXNuaZ/viGhTGskgEg7kfP74fQOLJaTQw02sDPfGUci7uSlotB/zEb4MzOYpLTsihtwSZi3b7RjmnxF6SKZsSAWImD79JOFEEsiPL0ngyDqUmZ7knBVSgF5ogsRq9++O6rM71CDId9d94iAMNuE8PJWXAjswF7+uHKQVbwLG4RUqXVJEagelunzwKuVei6hlKkm37/UYu2kCwED09vTFb8VV3RVbWNAN1Imb2v0t64qMrwW4pEnibNCpl1o0nGkuGdjMgfLt136YzhWUp03VmHmgKeRtiYIBPUAG8YVZWprVTY2n/aRcG2GCvphgd/hB9AbdDeMZzm9EWGq+WmWoqDsShddvmR9sPMh4kRVCUszmEgBQodHAUbKAwXFKqutOAA4FQzYiVZjswO3tg/hXC6LDXUrlFVgCmmWbqYi3/PXGkV/TVzbxQv8AFlSsmeqirW81m0vrKgCCoMQCVBWw+WO8rxio2nVUJCWS/wAPUAD3P3xccvwKnW1inULKugg+XqDB1LAyhMbffEWY8KmmGfVQgCSdUGwB/UB3x1UmtmVMs+Z/iOEBpmhUJFMEEwNRAvANomRvNjbFRofxRzFeqhU+TSXdQJkWU6jadukYyjw2ZZKdR6pgmBKkDaIExH1k4qP4CnTJCOTc9AQCDcT74HajkLLlnP4qVKtcGnSUUjaDuQdI+JTI+Gd+vXF3yXB8vm6QerJZrqA5BFiTYG+w3n5Y8ZyPDg0AVACD26dxffF2zfG6IWmHd/OQFVKOVhSoF5BEm1toxDlRSbH/AIq8E5ehl6tYNUGgSPhJmYHS/T6Y8sWvYnq0EmL9L/UYuOe422YoNROcrhSIuqP1m7Ag798VitwLSCRXpNpEsGlTYbiQf3+eJc1I0gqyL8yqOQpHLOoxaSbC/tOLbkcrlxSR1rFWE6kKgiQJ0yCCJFuu+KavxghlYNHeR79MEU6y03592J0gCdXphW9BfgbxngmYrM1bQPNIkc4l5Oqd9x2PbCXh+dZ9KvOpNQYGAZMkz29MHZvidYabh0LH41BKrACiOgAtPpiHNUvNaZ/MCiJMAgE2+l8K6VMyb8Cfw/NtadwZEAf8/wB8YMlLSSDKwIHUkibfLpiGjXqaWDIw6CR97b4Gp8RcsyT8BBECJAvPywhaHvGFzf5ZSoSpMPp37r2OkLEnpHXC7IcaanUqIhTSxKFgNQIBiVkR0sR39cO8vxFkpU3MiCdVpMBG6b7AYrzZtGVm8tS250ggwTAJI9L4ubsYfxnxTUWklFCmpTDEqNR6wDG/uT6YXvx0qrKV1MQINxY7np+noPngLPVwBEOJYbkXPTfp645I1rLqywNxuPtfE20ABUylMHr8tsax1SyFcAaabsvQhZBBxmLp+gdUK7050OyzY6SRI+UYPHiGsfjK1P8AWon6iD98AvTjcYjxpxTM+THdLjlI/FTdT3RgR9GE/fB9HM0XaEqr7PyGf/lb74qsY6Axm/iiyvsfZbjkakatMqhE9f8A6na284Y5GpR+JlIPXSTH3xR6NZk+BmU/0kj9sHUuO1V+LS/+oCf/ANhB++M38TWilMvPEuIZSpT8tlFxOpRzAgi8nrJFsC1OFU61LTScMsywcRLCIjtF8IBx2g9PRUpOhB1B0Ia46FXgx7GcF5arSMGnXVm6AzTYfJrfRjiXFroblZPUyr0THlEqALgaoPa2wwMviB/MZXEFf02uvcd8E5mtVpEOxcREE7Ee/XEbZ3zWXzBOmwsDq1b9j07nEJR8FRP/AOeHzmIPTEWecmk6tB1gwWgwCCS0em2CxwehV0+XUamSJCtzDfe4kXxJU4X5RU1kFWmBBAeAR1FrjrYYH6hyuivcNS0A8onTG0Wgz9/ni2cH4U6nzTTbRpJiDebCI6yZntfCPK8FAICOwTcal2+atfDWq70eWlWVXEfqK+voJjCcU3YRVZYPl8q1eqy1aC6tcLGoav5X1E3MbmemIqmRNHzTliairGhX/UV+OIjeDGOl8Z1ENalVLeY400jq1rBmWm5DRYR3xzkKzmiQgLVACwXrAmTvsIn5Y0leh4bGvhZ0y+WqV6jCk1UlKfKYk3ZgAJEKYn1OOaHicpV0eYXQFZ5uVlO45h+4GKhWz1Q1qSuxZZAGokkEgm07bY0WulviUH0sY+s9cDtMlyaPQ/H9cfhPKoBUDANqSQuqeVZBtO1++PMcpRqJSaQ0r8QIMgn9P1OLeMyn4NnYBw/5SA9SZk//ABUH5kYr2cylagxOtqtIDT5hkmAbAg8wja3QYu+SyOWQHJZxkNEkKDqup+GBAhhM+vTrhtTNOpzVa3lFtUQmqTPYEEY7XhVSpQGZpaZVwVDX1SCCom0xfCLxFkWWrRpsIkCRO2pr+31w8SIQ9XgwJApZmi899SD6kRNsAcU4Qygio9NKiqGUBw+sTEAoTHfmjbHdLKCnEGFBhfvb/fEfE8mS1IkX5vpNvW5tiFLI/wDRBlcuFuWNt7Wt19cTZTOO2aNNdZpUxOkDVeAJ2JFzOHOT4exk6dRA6EWP8pHRuvaMT+CeFvSrVKygxVGnQQrOp1qSWB2UwYb0xrG7BIieg9UqtNPiIB1gj0AuJ3scA8M4FVqMdVLm0sSyaSANTLIvEBtpjbFh4tnatbPUaOWqU0qIzBiVEBrRIg2vuPXHH/p3NKnmagKRHM1NtJOkMzCbaVJm0d4xqo8ssbSWgDNcJbVUFJ5N4pwSYE8t7Fpi/YHCDgpJzB1gF/M0lYkAi0W32O2+LrwrxM+X5k8uoogfmAtvN7wZMm5vhXw/P5aqxlF1AtZVCkQxAMqQRcExgl8a6EnewLxRUanSUgan2aBYWhpU9DFiNsJstVuLRI366R+3XFq8QZJMyFJGkAnSyGG7G5Gx/fCd+AqTpWqwYCF1rI9bjfGU1ZaoVqwqMl5kkmfsfvjeTaQUJLam0xHeRjni+UagQZ1ALEgHb1MaR9cQ8G421OCoAO0nvviOLQ20Gt4HzCmJZfRhB+k4zDA+MKvW/rjMH2E/iVSlXK/CSJ3HQ/LbHdaqWYsxksZJiLn0xmMx0GBqcbBxmMw0B2MbnG8ZgJOhjYGMxmAbJ8vnHp/A7L7G302wzyviOIFWilQdxyN7ytp9xjMZiZRTLi2GZLiNJ2Apu9F2kANJF/6lE/KMQ8T4dWoP+aJiTYgjSbSJv9cZjMYuKTNbsJyefIAWLdrRsMN04fTcA/CW6ev3xmMxg0JZFXGvDMaWnmVhHrJ2t++JK3DaioHpNprpZl6FNzBNpixHUTjWMxcHouMFYqzlIGunQFgy+2g/3w44ZwulVoU9esP5dipWBcjYiTe+42xrGYT6EkrYpyOeaPwj38gtogRIklpvck3BxZOJ5YoggiSJkE2Xqdhf0xmMxXybBBNLif5VNaRZVVYItd9yfW0C+KR4lypXNCowULUII0qLMI6epvIxmMwvj2xy/VElfOeWhaJJIIHQlhHyA3wXwzhjSWc6muWPcjcdvnjWMxUtGaHHAqc+Y6jUHGsIIB2vJJ3OOs/Xo+dpq0HphxAK1BKq0jaGEzItFsZjMdS0jSPYs8E8Tp0M7WDIdba0ULHL8UmT7RbF0zPGj5ZoqCaegqJsQTbYEg269ZO2MxmKlozWyscczlSjl/yoJQC5/SFG4BkTvbAPh3w+9IM7MCXRXIO4beJ2IIbGYzEjbt5HtPJDQgJuQNj+qRO47nAHH8x+GQO99UW0xfSG3B2kxsLYzGYhbNWlQHmafm02pm2sAe1x/fFbz3h+pltJaCGnSyn9we2MxmJmyKQNUzWkkWP1xmMxmJ4Iz4o//9k="/>
          <p:cNvSpPr>
            <a:spLocks noChangeAspect="1" noChangeArrowheads="1"/>
          </p:cNvSpPr>
          <p:nvPr/>
        </p:nvSpPr>
        <p:spPr bwMode="auto">
          <a:xfrm>
            <a:off x="460375" y="-5254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de-DE" sz="1800"/>
          </a:p>
        </p:txBody>
      </p:sp>
      <p:sp>
        <p:nvSpPr>
          <p:cNvPr id="3084" name="AutoShape 21" descr="data:image/jpeg;base64,/9j/4AAQSkZJRgABAQAAAQABAAD/2wCEAAkGBhQSERUUExQWFRUWGR4aGRcYGSAfHBwbHBwdHR8dIR4cIiYfHh0jHBsdHy8hJCcpLCwsGiAxNTAqNScrLCkBCQoKDgwOGg8PGiwkHyQpLCksKSwsLCwsLCkpLCwsLCwpKSksLCksKSkpKSkpKSkpKSkpKSwpLCwpLCwsLCwsLP/AABEIALcBEwMBIgACEQEDEQH/xAAbAAACAgMBAAAAAAAAAAAAAAAEBQMGAAECB//EAD0QAAIBAgQEBAQEBQQBBAMAAAECEQMhAAQSMQUiQVEGE2FxMoGRoRQjQrEHUmLB0XLh8PEVFjOCsiSSwv/EABgBAAMBAQAAAAAAAAAAAAAAAAABAgME/8QAJBEAAgICAwACAwADAAAAAAAAAAECESExEkFRAxMiMmFCcYH/2gAMAwEAAhEDEQA/AOMz4Ny9GqtLNVqhrVSD+WAVXmgAzJkjFr8GcPfLI1OqggkEFWBtEQY79dseeDxTUAkQClzIkEgyALdsekeI/E1HK0gXk+bKqFiYIN79ADjG84No1V2Vr+KeaXzKVNCOVDrURsWBX++KVSpliNLGx2EyZtEjbf744fnfUSenMb+n7YfcA4oKFYFm/LPKT+qJEmw7ThpmTlbFh4Y6GG1CfhEECO3MJMbYlXJVwrO1NhTTck2F+3bF58R0VrcPNVHLtrhZPRWEADoSvXFMOZrKjUiNIYDWp/V6f87YbE6LBwqpTNGkrIKjMCUAST1J6WxIubol9PlHXEwafNAH1EYI8D0XZ1rqiMqIae8MGMEE9hv9cXKtXRaqEqTU3KsQzMAD8Kgkm/U9BgULNlN0ULP8SpqSHy7FdIMssA+lxbfrjeRRqsLRyg5jaSArQCR7kRt6HF/zfluRqQMGK6+YhAJG4YAHrEYkzmVpBxVp2dFIUIVAgxNtr98V9aDmUPjFfyuXykaoSQwBkAqNzA7xhRlcjWzJ86jRABsSrSDcTuYHaMeicYNBjqFNymqGcaiDPWzTAO9sCZfLUVplGrmkNGu40JCsR6XB363BJw+FEt2Uqtkc0peaBMxpiDH0N8CkZgA6qT2O+hv/AORixJ4lzFZSlBmSijaPMYBiegCwssxIJ5Y3G2HGZzVZaLBmXVECKalgO7GLP7T74XElRPPszm3kLp02IOrUd+vTAdapW0AB1gkXB3F9h022w7fMuSNbVGNwBAv2NjvbuMQZMaZLMCQRqaNhBHL0np7YiIuIkfNVSIZgYuJa4GJKOZYpp12NyA1jHfDvKZAOy60bySzAEXJI3LMPlHTfBfD/AAjqqEJUXVGqGAFiYjt0mMU8hxK+cxVICySouASLdRH++NLmq9QA6tUW3B3EEW7+2H2d8OhKh0O53LEgGYvy6REbb9jhTxTINl6gQVNbFQ3LsCZPzOATVAIzFVLiQQAN9u4xvIF6jFdRMweUSYO5++I2pkOZd1EweXv1n64Mo1vLbWlVp3gqsCI+x/bCtCQY3DKMEmpV0i0lbk22GN1+CUwnxuSfhAXft7WwLluJO5IsDEiTb1HyxHX4q6mNSk9SJkfUDpgyaXHwZVPD6KOWo5te1z2vhXxKlTp0+ZqquPhWAJ/+UEf9Y6fj9WIt79/+d8d5bjVPyqq1SVLDUrQW0PNrTBW+Gg5R8FOQ4orGPKOoyQfMIJ/sTHpi7eAKSvUzFbylOmg/69RaYBUjpq9RhZ4e4KrZerVeWVgQrggFdIIJiTJJ/bEfCONGgjrQKhKnxSqsx5QkyQSJA1RPXG6ogfZnxhk0Xy6nDEH9PKDHQghZ++KjWq5So9RkSrSBMomoHSDFhMHfpiLJItSpAlitrrJIHscF5bhlCvmnCg6VXVDHSNZOmJBmAZM4xpLsuwSqMuxC6qp21AHa3p+2BM0aaghQSvTWOs9/8Ye8QNJHXzqhB0H9I5YMA26AA7+mJ28DVmN3Ghh+rUIEBgTANztHc3wIHnwq5onRHlxJHMbCD3O0epw1XwpWCg+Ssi+oPNt7Ab2wTnvC7JTiqx8snlHwlW2J3ggDcXtgrwxxCo2a8uq0U1pAQrnSSsaWBsQfQdsNE0Kf/TWZNxSAB2/Mb/ONYsvFPEeUpVWQ0tRES0teQD39cZh1/QorWVyo3IdUO7FiLHYi1x6kRjdXLo4BBYiYGp5kek4PqVAZBgk2nTf7Rf3wPcKLMRJgEHY9d2tMdMZfiWD8p0htQVeQbmBuSTEQSTttglcjTcwNTnobwfY6fXD7gfAqhXWFVTsXuWtvAFjY9R2w5yZpIbNLTcESdwOgWb/vhNZsOKEvDuEFFgI1+4nYRYkDfAmZ4M0moAWkjsoC7X73EW7YttXhrU7hRzkkkKJF72BDTBnGZ/hhohXYahcKWLE9bHp88OsDpFeyeVZKmsNECOQwfmP74ziSJUBc1SHMnXAk+5NyPTD48RWFmnGq4BYCQDH6o/e/rgfieUWuOtEICxGgHVJiAVYg72GBIBFmuM1XqIxZqmiLIpCiI2BkXG8d8G1/FeYYaToEEgnSyzNxMSIEn6YObwtrjmAEQoCqpv6iCcDZjhItS1F29G+H5gxbrP8AfA3QNBfDPElWnqIo0mU6SreYNQEQYkRJMnCXifFEzLMcxR0N8KkVJBAMwek+vU4Fol7KHIIkRAKdgSVgA47y+XLNppqHaDq8tQAG/mmOom/XC5S6JZaeDZtqGVoqF1qj1AxSCEVpCMSNonAvE+MUCfJFXQJPmMynYAGENgST1JwkqU61NdNHKvJMmb9/WSTExthfmshrAarRdWYS0ahcHfsLDtjVxdBYXmeI6UhVYU5gL1cnqT1gX7dOuB1dmgLVUEzpB6D16BjtET7YGydWlUCB5DAE/EY09N95P7YhyvkPUKqDTW6hpJJ+RkC+IqtILD+A8aajS0VTzBmuPUmCDIt/jFvz3EaIyFF3IlwokC5IAmfnO+KzwrwnUYBm1KrGzMZOjvYRcXnpg3ifhc08szllqp5gKqBDEzG7KOX2xak3sWQzg9ezlFuyQrlCAJImTEfDP1wv4z4Z0qaraXDQFYNcAT0OwA3tgLg3HauXfXRDCVIgsGEEzAnb/rDHiPGWzUms2qYEAEBQO0Hvc94GJck9j2KMxm6bKmo66dKADEeY/W+4UDp7d8QNxFSzQQzuBaORFO49SFG/TBGbyFKsyUwzA3jT6CTvb/rHdDwfBhHqhmGkcvex6RGKSTJpguXp06m3wU11N0Lk9uomAL9MbzHDoAlAr1GUKo2Ve/p/L88DtljT1qHLpQZm5QOeOovta++2HHCaOYYCsWRXYcqnYA3AjawxLXglkh4pwelQRQuqo+9Qr8I7eg9cLqPD2dbIZjYrY/Mi9sNcxxQUqZouSpcydMkkbAkyLW6YMymcOYoIqMVSkdIMkGwgLaSSY64RWAHK+H61WkssYBICTt3gdptGIa/hKtSDGNOmxBMG9oEemOhxKumY8vW4KEh0LHmgRptMQb7YZ0fFoACs8Mu+oyxM2Nge8XvbFpJ9itCLK5SGVHIpNJ0tq0kyNpa3rqJESMH0qNJKX5b86KQWn9QuRYQxiLzGI/FfiNcxCpckKCW/pESJvf8AbHHDKVarTNOm2mkxMiYViumSdrk2j0wWrA64Z4YOcyj1quqmFXTTkqNbE7kkTBMCRbftiwr4t0qVooC2pjqLQhkkkDq0WE7GMB10q08utKtWqFVIUWkyVMBYEQOnb3wupZSoEKIzIm2krUUmbRr239ROLQ3gh8Z+LatfyqbItMU9RiZ1SZDe0A7YX8K4S2YQkCEYQCpuSDsIvM4g8WZoqQpWBREXJLSZ36T88WXwzRZOHiorlaeh6sdQZOo23mIAmIAxnxV2NLNFdzH8PwrEHOUl25XI1CRN7+uMwVU4nw9yWagZPcybWG1tsZivsCiIGoogyauoiRpgAXJ2vA9cTDNadQuxXd9JaZ7dAuCjwsK7F6jM+4MbHpe0bjrgvw7lGTNIhBqyZqGPhBtqi5MSMZylywh0CcL469LWUBYNDSZBFgLX6xthzQ4VUrVGzIqABjZf1cu5Imw6QO+LPUqIBzwY7gofeCBOO+HUNTKIIpk6tJ629sRbTNVC1ZsZGaZFTSNQghCZ+u4HoPrhF4dzwfIJSYsTzq2m7KAduabGYjth74s4b5tenTp1fKRAfNWSuoGCIgcxIBGE9BhSDJTCFA0AyB0uBEH5+uLabM1kynwRCCWBIjlUmAGFhI2gD/GGVGgfeY1H+WNgLbna3QRgfJZlXIXRcbwQxjuTqMKOuFeY4zpqhaiMaOldJjl1SQ11nljci5wtDeCXL501mqIlTTB8t3m/xcumbqSBpjad8L63F3em35qLqJsbVABP1JU9Bgirw9KyPWpuE0uBIBBcgA8q9EUEQTf22wpThdRHBpiQfiLPA9YsOuEr7Ec+COLeY9dR8JCA6hPVrX/Y4suTQPlvMVAJYiBI2eos268n3wmXw/rfUrCnUc8yqurXGxsRBv8AbBVPhtdaSUlq01VdeoMdJ16ybi/ViPljRPxCytjjJiFLliFUFmEk2AJjm9sJ8z4wpnT5bspjm1UwRv8AWNPTrjWTyubQFQKdRWPNzja/eLXNvXAOd4ZWnloU6Z6PpBgxbr1wvsl4xNRa3kdVKdHMZSoKhUVagHl/lleWQdQI1bgMMUevTFGqypOr4dQsBqAEqYjc3nFm4nVejlkesCaoFNWHSWIBgfMwMNsxw5CBoP8ANqAvBDGZ7GAMW3KgUV6CZXxFSyq5TLvV1PQdBVZbrCgyZG9+nXGeIfHFHMUWWlqklY1LFwxNjJmLWge+IOJcLTyKihQXbR2B0hiZFjHSffCbhvh1Faasuu8KCPvM/thO3gKFtPiwqV/MJ5TYqNvUz1M3+eHdbgdfMhTQpOQLHSLEG8nvt98VuvkTRqFHASTYBw1jttfYg98W7w94vaipoV2p6JimJblH9M2j3nriGleSUIBSqZWuBUhWSzA9D1t1BU9MNqWcrVGqU1tTeaZJcmNX9XQx++Cct4fp1KhNBKrOwOqDqWS06pIsJMQYAjEHC/EgpVW0EuyNGk/CxXcgDfbpi1GtsVkT+CMytNiumpE8ilp0i/xEAE22gC2A6viLMGoKjL0jRC6YvfvJjfFtPi6tWddDCkukgrEySsGTuIBke2KzxXieWCqhpB2nSGMzYXIZjM+wGG4+AV3xDnnq1fM7UxAAsFX0G17z64dcE8Q06FFCKUuokkGNUmST7TgYF1U00ou1OoTdmBlJgDlgg74DzNKknKaRMmF/M5hG432+RNsSnWAN1M01arUqBQupmYiTN403/tiN+FVC2ymYFmMzt0GDeHZ1aCNUgqwIZZuZFhFoBAHXucF0/HlRiAQrE9WRCR2IIWZ64NlpRrIg4nwuodKNKHmERcmdIAw58H+IFo0Vo1gAF1amaZ1lzbvOwjEP/kyzgsFOlSFk6bzJuepaT88DjOLqLuCx1X1MZnYc3oT8umCM6wRRbMzmEzK0moVQBTdnuYgiF3i3XBmc4Y+mRWa150qdrm46W98Vnwn4fai5rLSdlqIRoEkgaheT302FzBGGniTjFSisBNAqall7nmX0+E369jjR1QxbxHOIauh4apEFSToFomPhEzMd74WV+Iwnkms4p6dOhY+EEwBsN5wPns0RmXclmgjlAEkKoBN5sSN8C5UI+s1STbkAjUWJ62v74zsZOHpdGWPWmf7NjWGPD+B0mpqTqBO4kWM4zCFZ6CnBRrC/z8skn9Vu9sE5nw8uUZSz6FJ0gyxJOksQIk2A2tNsIsx4yYALD02F7OW6z0a2+8DA446a0B6lR4OoB9RggfENVpgkWPXBH4bzZb+XNUXuvwen5SVg5cMFKk7QRItGqfTCw8eAqEaWNzFobmi28jr/AJwsrcYNDSPMQAKKYMyNKiw5Z2BN8bzAckGDqMXkyZ26rilGngpPltnFSiGcsS+rVMEFvqet8F5PIPWPMLdDpWSeoUX5gLxbE/DuDh20sAasSFbpt8RglT1Am+CBmVpRVqsHeLG3QzCgepgkn3jbFLBLkd0MlpUG6C8wb7RLD0/lBi31rvFc42x1VBqMGwmTY6TAHtJxlXxl5uYeiiMjwXmQRBO0RMwd8dUKAY1LmUYAzFyULjp3G84mTdfwErIPDvHkp0q/4mV01IVWC6iCo2HXrf03xvg3GTWqURUgxRv2OlontJAGN1eGNXhqgDmbFhNz6k4ZVPD9OlTpsITStRbC5M2i9t9+mJlbodDIZmlQdGVQSWBAUSdtwR3JAwBmuMU9PKADBte7GSSbQbmOuAGzOmoaetlIAlibAE6TuOm+JddtWtGUkgSoMwd+lvXF3G9gr0B+HOKM2ZIqrvSQJqUafNCkuQBYkRP2wyy9Kp57J5qhgoYllgQ7abbjc4gHERTVmSmpqBYE2B7xBtaYxX8xmM09UV3QhRS8shTzMdeoCIn4og7QN8TyTCqzQ9zXBqjsWZQ8sD8TDmEQYnSDPpibN8NGWAzGszXLioJBWVPLpB73JwyyGfRqCckNfzNRIuDFh26z1xLXygrUKck+XZkYG8Pff/SJuMFUDdlXocfJaqDphGpICP1GoDb6gfQ4alRswAPtBmOgMz9sQcW4GtKm1TWSqwTMMQAYB3G04SZ2tmnBbLl3pwCBuxUgD9U/bv6YV5B4FXH8u2YNJ0g1ByvaJAsLiZI2wBnMrUoVfJrjYrETHNcc3TFw8P8AhhgiVH1U2BnTFwZ79J9sR+MOBtUdm1fHTiC0aWWdJgXIMyfUYSi9slLwr+bz7AKuohGtpEgzczOx6GDhVks1UoqKWmmSROsxqgk3kXBgx+2G3EMm+lVSmXhELMWX/wByBq0gXAuYnC6tkKjX8p1YW+E3X2giZ2ODTdA8ss9fxEzZRaWVpJr0w9Rmkxp6CO/qYxrg+VriDU0uSQAACbnpeAZ/tip0NSMCuofUAe/ph1xvxLm8y1J9Dpo+AU0YLI2aLgm2+CMsZIGlXiBzXLl6CK/MGGq5nYjUQqwQIvip5nKtUlUYCorsIO4ZSdQm8GZGMrUH1c4dSBOlwR6yBE73xuGUq4Xm1SIHUR94vh3kAjhVRTDOBUUA6lO23pfocdZhKDgFUCf1LIJHYAkg/MY6HCHzbmskUrc6sCAWAkuLWPcYJ4VwDza1UWdUCAFiVUlt4NtQtv8A1YXHxjFtDzUZqc6neAkCxDRp39cXnJ+BtdJF86rR0EqQES8MQWKuOpBI9DhVl+A5mlncu7Cn5IqoCQRKAHpBBNh649XoXBuxB2PuTfvjWMaVhZTK2mgaVKowfXyoYvyjfaB8sVzxnxgU1WmATCmqCRqAMwgidiRvizfxP4H+JzFIU6nluiQBygEu3cst5ta98UXjOValllouys9SoLT+lDFjMkar/wBsS30UIs6HIRSVJJkkWO20bwT7jENSodSoJ77CJ997f94LztcBkS0KBJBm57XO20wMRVKZNUpJ5eVZPbtYbm99jiK7JIKuf0mBBHe46XsR3xmNVs7TDEFGkbkEX9bEjGYKQUWHjPiBTSC02qcxlgXJEdIUmB8owkfOkwuokXge9z8sXjK/wpq1aaswCVDyqSZEn+Yj1tYHFH8hQYYwQYiOu2E8bE8uw6tm6tdacyy010iOg3kzMjpbthrT8UOlLk1a1jQQRECN+UMTN5n5HCqjSppSqUwzhmUEFTsskkEx7DEOXp6oAJJjr19cFvaBKx1w/wAV1aLtU1FnqKRM7E/q72xCvEnpBXG0EEHa8Hb/AJviChw7zLNymNyJHv7YizdTQwQgHqNIkHvH2xnmwcWjv8ZWeqXiJsHUQCB0EdsMMtx96VGrEk1io1HZdIZST1khh9MCityqQfhYkrIFmU3Em5BM/PA2TdoAa5gi0QRv23wucuwH/h3xX5aMHAYDmkm/aBJuT0GCcj4zzK1iWpShRiqnUwGq4EjsRfrc+mAMhw3SnOE7zabn698c8S4oKUvyhA1hpE9OW5/Ueo7Xxd5wWl6ReJ8z5jmprYM5ErFgABYdgY2jb1wbkuMU1yLTJrU6ZI1THxECOlrW9cVReMKTAGhSSWE6om+7T7YYJnVFJtyI0wdoMXM77bYrk08oSey/8E4cKuURxMsbx/oUxI2uT9cdhKVFldyQkiJMwbzYXn5YpPBc0ZHMQovJqMiBmsCSJib/AE9MPs3w2mq+VV8yqQQSr1TpVwDsTBYGb7Aj64E1WUaxcpLBP/5LN1aYpUaKPqplUJYAtIPNdbAe4xDwOrmKJP4piFo0VphAVIWDYmDoJAMTM4bZTjdSnT0BE5pJqh4IQbhVCgbCBDdcc5zNBtAXkDESTIUHrMTJAIPWPTF4S2JfHbBuNcVGYyz01Px2DSCLDbl7SMG5ai9LL0lUsOQSVAIiBMWuTsPXfbHVPhyDT5tRiARKBdMx6kyO06Qb4FrJXzNQ1GPl0VsqAkQAOkWiOpPT6j5IUlHo54txVclRNVxztCokzcbL8viY+/phZWUmxZmJ67yTcztEmbDbYYZ8VYV1FOKbp11n5D6b2O4xC9FmYAiQsC0HeZP/AD0xdrTRKTWiv8R4IzMW1Le/Y/acM/DWYSlQZCVZzLVG1yJFlXoQo+5BwVTps1mpss7dx6/T1wpynAyhqFWkVLPqRlZQSTI6GJuJGKw8CSrIRmMjTdtVVXIWNOmw9Z/zjvNZ1KVJmpsyaRYRN/meaJ++NcT8VrTYU0AYReZENMAXHQYrWbz9Wsuo6dKyNhGq9wfbp6YwtFNo4o1k1aqgNRnWJad+hHSfc4nzbUaSo7JLAgLHVo68w+3YYBV30gFhpFgC0bjeDb6YIdnKaWDELcREwbH0ki3zxP8Ald4IssGZzL1MsvNUUPf9V1E9VBIntHQ4TPl3UkipuBAYgRaIBMTAPab47zecqVGYLTIMCG0wUA2EhubaJwRQyrGnIqB4AY6qhGlW7oVPaBO840q+ytkfDWzOXNzIttzKYHUSehOCR4oqUa6KiEMhD3tEM0LCm4YGCPQe+IqVdNTjzRIMqAiMs9bpEQB174WcAyzO5YqASdR6hRuBfoD0nE20tiotVDxsa+YcNWU1CoVeWBqi/SdQIj5QMC8eNNMuQya1pgKBF5G8bwThRkaDJUq16irqpTUkwoLEgAGJgyes++A83nqmZYQusCZCgkLO0xufX0xTGCfitAHKdJMgEBh6bjoeuIzmwTpFNDqYRy3tvZTF/bBK045WWJBiCbQbWHT074G8mqtTSofzBdQFMk9Ym5PpOJ/giwrWKiPLS1tu3TGYow4q36WABvB3vjMOgPfOF8Y83KmqARodRpLSBte0HY9Zx594v4IPx1YIoHMIi06lDAD1vOLT4RrTl80gtGlh9/8AGHGdoA1C+hizUwy7Q5gADV+nvMdMOStjaweQLXZSVZSHU6CCIJ7b72wTls4aak6iouCfTtbbFy4zwHMU9dZkV/OZVWmZlZtqUG5FtzAGq89K1W4YonzKcOQQTcX9tj/fEOAkn0HZLiozJSiUpJqIBrERHaY3kHcjpgPPKNb0w6mCQGFpib3vGB8rkWWxcbbrIggWHN/bbFjoU6KMtSssaxYg6wdixIYmJuJB6nCaxTLXJYkceEsqWY1Kp00aSkliogkjZZF2LRAg7Y4XgaI4Hl1AluVmDGR/pAsPngylxoO1QG1MiKar8KwYHKTAIFyTiGtQKmlz6RTBEsRALG7cpYyZMDB8ahRnjogWm7O9SpJBcKsL00ggWHc/74NzHBqdWkBVRyd7SCO0dj0wNkK1JdNNasqhPMbC5mQPniPxHx1dGlH5taWuFIBYgjoZMT7Y2uNYE2K6ngjShcEgySdRHl2MaZidWnT6Ek4ZUPCdfywyeTUBB2MlWXpBjm3EQZw1ynEfOoVHqGSzBQO0cwi/YXPriOjxwlxSTlCK2oCOZ9Jk94uL7zjObTyaRa0KsxVqUlNOpSKI0rBpGBMdCukzFwdxh5wXg+dekrU6qilpHloGLDSZgaTqIEjY7Rgjw1wanmQwzC1/LUoqBiQjaw0sBuAth6Ti4ZXh1ABKakoFEgQLTKRIJkxO/fDhD3Qmynjh2aVi1XLhtIBBQhJvcmF07SbqMcLnHpyy5VQ9Iy+uahWObqw5iIIITFs4jn1oZf8AEHWQgHI25DOF0joRAP1xQPDPjl81ms0z01UltVgTYDQFMEXgbziuHg+b9DmZqz6jqolpJlSRtO9mnf64rObzFZa6otbVlWcalIAi0CV9/wDfFtGcSrm6SkSdLNE8q6IF1ImZYH4jthhlVStSNQgEOJXUqlVBJILHsB6nrhJSixumV6pkVGayKBVHmVwGK2JGkmLAWnDHN8JX8oA1ATSpsW1RJYGZkEfbA1PgUAVNallM0ypI0sdyJQj77YN4fwqo+os/QBYKEjTtYk2A9Bh85eBwXqDPCeUHmOC5qwrEEkGIAjYC8neML6FCr5kAwaZOpHUySEVlWTsCWBJg2EYe5agKLAkVAgSGM9QZ37b9zsNsVylVq1Wq12qvJJA7FAP5evKALC/rhPabCn0Gt4ZLDV52ZUm7akV1k77ODE+mBeE+D1qVqtOoFqUghOo09F2tqExdb+uJ81m66KqIyamjS+jmuY2uMRZCrXfPVFrQ1BaZRGEgFiQG3BIIEgaYFrXvhqnsQrbwFTrSaVRCpaVmooYaSQCRJIn1F8R5nwdVRwllYhmH9UDcE2Me2LXnPBmWIBAZZ7Ex98ay/DKeUotVUnUdIEmf1BoEARt3wuC2xYKhw1DRZldKb6okuG1AraZBGmO2CmzKGiNBTztZqEvrUQBCryyGEWg2PS+NZ3PFtbtGpibjrJJNsLMtUUGSMZqTRTpaI6eQzFSq7F6LQAwEhdUxywwXv19sMDlBQR9Plh2IDJyRAuwhWIJP98ECkn4fzW1AlyqqIgwLn2Ex74UVz2HXFc14SFPmdGVc8o1k7ixAiBHbUdpm2Kxlw6TTpzJIYmn+sxIi02v6YYcW0aKXmIGYmElojmck2vG0/bBHBstRqVEQ0tJRSzOrHmsIBDSLR98WlihCYcQMKpLKKUAjUSJm5tM779MH0eI1KtWVloB0oDAJUWJJk3wx4bwGk6vpV1LzznRadwNMCWHWMdnwxHwll0gqQw5T3BPf22wO0wPOqo1sW8lRJJjaPkcawdmtNJ2plgShIMSdvU3xmFb8A944JlaNMs4elTFVYJkQwU9ASYPf9sHcTr0kVTTrCj/WYJKxcLPw+4x4vQzOg6dW1vSMG0OJ1aYKqykHcMoZSOlmmD7dsZ/Y7yOy18R8XorFUBdQOdywZ27DVJtAuP2wJwvxR5tlpRSEs884JvEKY+knFXoZxhP5VAkyA+m6j0ggd7dJxmXzDi2kKDaBt/e5viXJ9MXIaZnjFCpq00gjDqrEewKmwPtHtgavmF0a23BsGBssTOo2j0xZ/CvCqWha506nUgML6YOkgQOhBBJ62ETOLEKR5QFchragoAFrEgnF8JNZK5OjzynSoih5ofS4MhA0EiBdSBYd5kYJyPDaOcRm/EIgpkD84hZmTYgyfeOuOfHuSGXzSIqoNVMOYtcswJiYG2Kq+T0exNu+84X6/izNOhqMrTEqHLC8MCY+UiYxDUgroImGBBI6i4I/viLP5/Suu8jf0HX/AGx1kqgaCWLBubm6jt0vBxnn9hh3CmZKgZg+iCCUaGkgje8EiMG5CjpqGsnmIlJlePi1lWBKsYNiN7Y4plq7hE5SF5WaSFAudUGT7947YKTieghKRIVDdyL1G2Lf6f8Agxcfeikegr4yy5UkOjWaOUTJYFF2sdMgD074OHGqZYGQoAYaNG8/CbHtjyhuOlFNMAT8RIESZFyepx3Q8WeXCPzapk3kAgiJEd5xS+UMDXx1VOYzK+VUPlEEKkm7Sq2F/b3nCvwn4XzNLOVTUpPpZANSrIkRInuZ+2GHhLNpmazGoENUBRTFR9KaR0QSOa9pJgbXw+8VedlEpuoelqfSQrl0vJk6pWbW64ab/YKXoBw7KBOI0hpYE0qs61ZTIKdGHaPvjIU5XKoTzaNSiNU/TaN/XbAFbxOalWi5UrVpoV5fhZdW5Hc9RMXEY3lOF1Kqc1UpTRW/MIHKAJtpP2OI+5SdIpDCpVXdwGKiWVjFjaSpEjvcY7ogaTDFlG0Sv7jcYo3Cg61edyY/XNyAYXmEESAJ9BHXFr4VxhF1s9QxpICqBLkmLMRA7/2xovlWgQ1yealZWAQxm/MJM7ne/WMcNxOoaio7E65HxXvtNrAjoPriOpnV1FgN7rcGVj+mFmeyiALzjKEalgmx1EGIB+Qn137Yvkg4hnFm8pvMF2VQqCCRrYkBj6KJYgbAYCq8IZUk/mBRJcsCdIiSQxBA636tjfGzXNYLSzFMqIFVDTE2MNobe8MDsOU3ODGztNvipx7SP7nCehoXZBoYseVFBIltIdjYKL/zEbYVDjyOoEOZLAAu2ldM80NPWwANxPbAHHHarmT+HkgLCrAkkAzBi+1sIuD5gUxqrBtRNid4FulvTEOWLJ5ZLH5he2kgDaBe9sEf+Mpwv5wBIBMq1pE9MQZ/KmrSByzhHCFpJjWxkad4iDb1xRBVZZVmYMogk9I9esYKT0Juj0ji7Um8qlSqIyokATBLEyxv3PWcJc8gojnZQD/UDPtBk4R+EIr1yqyrIhYT12EkxY3nFzocMGkLUBaDuQCGvcXHY4fDItlN40wqpTqJMUpD26FiQflOHvhfL6KxqagymiXHUQQBvtaPvjXEco1FSKZFFmVnggRpDER6GNiMKMrkmqUKpWowNEFtIB0m0x03MHFIfZYfDgK0nMLIpkyrSOpst7SPine2J+D50PRZ2g1dGpmMaoItteLe2IuFM6Zd3NxTQgfBqaBI5oMKCY0mMQZbidV6BJ8vSCVqysWI6eXeNxim/QaKXxSuBWqBmpOQx5yplvWxjGYC4jlXeq7CkYLGIaR9TM4zEc/6IvPCvCx1A1gJ/kmB2uZv7dMN854TSUNM6DflHMCOhiYEfecei57wrQp0qjhCpVWIgzsCevtiLgHh6mahqNJIggE2v1gWt2wcBnkfGeEGhVCPCalDQqxY7SOhOFlcQSJnTuBt6xGL3/F0IM3T1AS1NCPXSziN++KWkK91BIJkH1G1ul8YSwzM9G/hhTX8DQBE6XzCd4GsMPlF8X2kAB7R+2PC+G8eqonl0CadMsX0qdmZQDveLbepxfOA+O6a5ceczFx3vJk2mO0ftjb7FosrvjriQqcQZWEGkoXa5G8+ok2wu4Xw4V6qpzaIJcrdgo6gd5sD0nthfxjPPXzdaq8/mEFSOgUEAekA7YN8GZ8ZbPjMEfCjrAMghxY+m0/PGUqcrEkXOn4Jyr0QalIpqBUEEzA6n1PcjCjM+CsvSyr1VatNDSFLEFWDEb2FxIFox6FSqU6/k1QhhnUmduYEEdjuPphR/EDidOnR/DAD8y5HZQQf3GNnFUNyPOKKVIK0yoRoLEmN+l+noN8S5VGNY09A2lYYGR3Anv0jAubclVj4NtMWnee/piB+KKiSRJZ4DCxBifiFwD2645lJNpDv0k4lkXSqFosSD8SAksCe4IuvoDbEuX4JUmKtIhVIPOI7GwmfuML+F5AkwGaSZnqP+bDF74fwhGU67BQWZjcgAGAPW3f9sKVN0bfH8PNOXSKrk8yKFXUylCpL0yjwRcAfD9MMuNeJTnKaLUraVV5BYrMt/qF+uFL1FrPIRAq2DQZa28k2Ukagp6H1xrxTw9ssMvsDV1O6wLC2jUDcE3Ppjbi1ozcTTTaGmCSDAMrEAbiOv1wz46Xq00FCqfKVSatJmCydww733HoMIKRLVVEHYX6T/thm8lfLp89tRZPvcTyr1jvviYRSzRUkqwI8lnlcPaBsf6hMah8h0w64fw6pmOSmNpMmYMX0k3FxsMI1yBWWXUANR07qTfYevvi68HWqKfk5ZDUekFaqYsWcSQuoyY22sBifptmasq9Sq9InnCkHSLiLG8dDh1wXiTMIYgEwQ5mwESsbGR3FsWPJ0cxUJFaiVCC/mJYkmIFheATjjP5emlN2pUVUxJAhCTMC8W98WocWU0AUvEuUNRqdR6oKkqWhenZSZKyd7dLYmq8ay3luadVgY0oGTS5mxYQSLev3wgrhc1TIqh0YNYMJKkGIBAErGAG4clKpJr030j4ASHPTYqO874OXK6GqOaWbphCKhPmqQoglYG5YMN5Ji3riROHpVYUxUaNSAu8AgWLmxM2sO+OuNxWFIogmkpMQCxIMiG/scDcMzBPMbEvBjpft8o/7wP1EOPEuitFqcqgsonYdIwg8b8OarQAQKXDA6Y5iALxbeSDfCjNZisHZyXgMdI+LTJ9PSN8WDwsgamfOdQWa0uQT3uZEe4xosDu8Fe8ERTzlcswSKQiYHVZudtt8XTLcTpSzFhA3Y/5Jv8sIPFuZNGsKKCm2peYkhjpB2DAARbbvhVwXKLWqAVNhJ9ZHr0xTm0TjosHiSkK9IVUKEBYOpZNiCIB92GoGZAGAG4e1WglTKvADQyOunUZE7SQdxvcdAcCcezILeUlUEKwBGkX0j4tVr6mYbxGLBSH/AOLTRSoPLIlR0JO7d+x+uDZVgi1jRyLvS5yagZr6SpkfCTqDEGO2+2BKnFgckwURUqM2qQ14PN8MFTf2xLns7Sp5RaKyrMQQPj2afi0gfKJwu8QKHy6laY8zUSvNzQYMidwT0+mB16DYg/Cr2PyJj/7YzEtJeUSrzHRTjMYZFZ7kf4k5WoTTl1BBUlhC3kd5GGfhTidOpT1B1MUxqg7RYz2x4ctYGxBNoxJkc9WohlRmioIYdCBf54S+Z9kplr/iD4iGbzOmnZKQ0yf1n4iR6SYxS6ldgwnqYBPoMbzD/EZmRN++NBNSgTaQd/8AnScRbbtiCcsUUyN7nfE6VYBO3SfTvjMtUp0wxv1kWkgdrYE1hhPQ9N/X9sQPoYIbhhBlSAWFpix98D8Py5UUyxAE8x6Cf0mMQ0k6AW9MdI5JAAEAAk7TPp1vio2lQJnozePqdKgKVJS9SmV0sWGmVi/Qx9Timca8R1cw5ZzJKqCY2A7fM3wuqaQSB8QG/wDUb/SMcLmDJVu/+MXyk0Axp5lFAlA0kETNu++OuLrUUqIUrUWQIFrncHa1xGAKGaRSBUXULmAY2HX09sOcrx2i1ZajUV1SgmSV0i0aJjUbXttsd8TD+lWWzwt4XoJRT8Q7JWdNeq2hZMBTMc0HbCzxLWSoaWUp1AaZqKKtQWmW0sR0gLYHaA3fAvirjrVKKvQVqbhj5sAwE6EnruL9D7YqP4ktbWPmYtP7zjbEaaNlP8eN4LbkMnl6OYBap5tNGAKwOaI9SIB6dQBgzi+bGbJqNUoiASFY3W0hQAJJgRPc9MUjK1zrMHqP7Y9T4T/D3LVMsjS4Z0D6pm5UE79JJ6YF+TyJ0slD8UZJUyQqUJ81yZMwdKiXKhSYExMmenfHo1P+HeV0JHmUiyAcrxuomzWI9MIhwOhl6tcPV5KekNMqQzCRBvNo36nEFfwxWzSJXbM0/LaRRWrUaAuogQ22o6ZIienTGqXHBDyMeIfwwooJGaZBMS6BgD7qYH98VPKcKubaoJj4lJAMe4J7b8w9cOG8IcQQcoJAg8lYG4MggSNiJFt8R1s1xKlpLrXOkhxrp6gGUyOhnod8UH/Q2rwfiKqoNCqVAECnVm62mQZn0g4X5x6oB/EJmVOw1ICIBm5IWb+uD8l/EfMhgtRVfc6YKm+9h23iMWDhHj6i9EGtVCuAdQgido6QT/jCvphR5ovCjVNR0JDCGe8CAQJ3tMxA6nA/EPC9VV8x1vrGo0+YXW1ybWF998WL+JPjhqgehl1FSk5SWVNgp12IvMxM2tis5fMM4aGOojebk95PXGLSjpDURfpJV1ky7FdiIFpFxvE3GJcnk3ot5RuQbexki/U3xFxHNlfMc3KDSp6EnbqfpuPXBfhfKcqSLgam92+1lGK42mWvyZqnWqKVBDC0xB3/AGxHV4kXKAkHc2+nuMW/M8KyprqpzZoVQnMCJVWiTswhhqAmLxiueJsqcu6haqVxoJDovUzN95sJX6dcS4pCcgHNZWkzqyuUqCz35bXuItftOLNwOlSVtSC/6mgwY7dPrinZjKhyKos0yYsCD79cMsjxrQVXy50mDe5Pv1O1uuBNdmUW7wTN4bqLVNRQhgzzbNewK7GL9ROIuMZScwwbSiKYVgoVSRvAY9ybTIxaa1eoitoWaluUgXB7ztY/LFYpOubolKtOQh1K4a8sTKxBGkRbFyVjdADqdJQVpM9rExv6W645p09JuVIG5BtPpt+2GlDw4HhadU0yDMsAbXgDb29MBZvw44qf+4CF5TINiJnuLnrOMn8bJK9U4QpJK5qioOwZ2BHoeXG8AVswxY3+gB2tvjMbpMReD4cq6ZBGwIN73+wIxAuTqrOpGI77j7YJjMJBAeI+IXE7WZbRgg8a/LiSWINyosYN5FxfHHV4ooXlUemyEG4MHqD6TffA1OjCnpBj2xmXZrzdovJ3Pv64KytLzW0NKT+rpaD1wsol7NhxYG8WnAlFxqZSPhMRNyYF8MX4OyASyXNuaZ/viGhTGskgEg7kfP74fQOLJaTQw02sDPfGUci7uSlotB/zEb4MzOYpLTsihtwSZi3b7RjmnxF6SKZsSAWImD79JOFEEsiPL0ngyDqUmZ7knBVSgF5ogsRq9++O6rM71CDId9d94iAMNuE8PJWXAjswF7+uHKQVbwLG4RUqXVJEagelunzwKuVei6hlKkm37/UYu2kCwED09vTFb8VV3RVbWNAN1Imb2v0t64qMrwW4pEnibNCpl1o0nGkuGdjMgfLt136YzhWUp03VmHmgKeRtiYIBPUAG8YVZWprVTY2n/aRcG2GCvphgd/hB9AbdDeMZzm9EWGq+WmWoqDsShddvmR9sPMh4kRVCUszmEgBQodHAUbKAwXFKqutOAA4FQzYiVZjswO3tg/hXC6LDXUrlFVgCmmWbqYi3/PXGkV/TVzbxQv8AFlSsmeqirW81m0vrKgCCoMQCVBWw+WO8rxio2nVUJCWS/wAPUAD3P3xccvwKnW1inULKugg+XqDB1LAyhMbffEWY8KmmGfVQgCSdUGwB/UB3x1UmtmVMs+Z/iOEBpmhUJFMEEwNRAvANomRvNjbFRofxRzFeqhU+TSXdQJkWU6jadukYyjw2ZZKdR6pgmBKkDaIExH1k4qP4CnTJCOTc9AQCDcT74HajkLLlnP4qVKtcGnSUUjaDuQdI+JTI+Gd+vXF3yXB8vm6QerJZrqA5BFiTYG+w3n5Y8ZyPDg0AVACD26dxffF2zfG6IWmHd/OQFVKOVhSoF5BEm1toxDlRSbH/AIq8E5ehl6tYNUGgSPhJmYHS/T6Y8sWvYnq0EmL9L/UYuOe422YoNROcrhSIuqP1m7Ag798VitwLSCRXpNpEsGlTYbiQf3+eJc1I0gqyL8yqOQpHLOoxaSbC/tOLbkcrlxSR1rFWE6kKgiQJ0yCCJFuu+KavxghlYNHeR79MEU6y03592J0gCdXphW9BfgbxngmYrM1bQPNIkc4l5Oqd9x2PbCXh+dZ9KvOpNQYGAZMkz29MHZvidYabh0LH41BKrACiOgAtPpiHNUvNaZ/MCiJMAgE2+l8K6VMyb8Cfw/NtadwZEAf8/wB8YMlLSSDKwIHUkibfLpiGjXqaWDIw6CR97b4Gp8RcsyT8BBECJAvPywhaHvGFzf5ZSoSpMPp37r2OkLEnpHXC7IcaanUqIhTSxKFgNQIBiVkR0sR39cO8vxFkpU3MiCdVpMBG6b7AYrzZtGVm8tS250ggwTAJI9L4ubsYfxnxTUWklFCmpTDEqNR6wDG/uT6YXvx0qrKV1MQINxY7np+noPngLPVwBEOJYbkXPTfp645I1rLqywNxuPtfE20ABUylMHr8tsax1SyFcAaabsvQhZBBxmLp+gdUK7050OyzY6SRI+UYPHiGsfjK1P8AWon6iD98AvTjcYjxpxTM+THdLjlI/FTdT3RgR9GE/fB9HM0XaEqr7PyGf/lb74qsY6Axm/iiyvsfZbjkakatMqhE9f8A6na284Y5GpR+JlIPXSTH3xR6NZk+BmU/0kj9sHUuO1V+LS/+oCf/ANhB++M38TWilMvPEuIZSpT8tlFxOpRzAgi8nrJFsC1OFU61LTScMsywcRLCIjtF8IBx2g9PRUpOhB1B0Ia46FXgx7GcF5arSMGnXVm6AzTYfJrfRjiXFroblZPUyr0THlEqALgaoPa2wwMviB/MZXEFf02uvcd8E5mtVpEOxcREE7Ee/XEbZ3zWXzBOmwsDq1b9j07nEJR8FRP/AOeHzmIPTEWecmk6tB1gwWgwCCS0em2CxwehV0+XUamSJCtzDfe4kXxJU4X5RU1kFWmBBAeAR1FrjrYYH6hyuivcNS0A8onTG0Wgz9/ni2cH4U6nzTTbRpJiDebCI6yZntfCPK8FAICOwTcal2+atfDWq70eWlWVXEfqK+voJjCcU3YRVZYPl8q1eqy1aC6tcLGoav5X1E3MbmemIqmRNHzTliairGhX/UV+OIjeDGOl8Z1ENalVLeY400jq1rBmWm5DRYR3xzkKzmiQgLVACwXrAmTvsIn5Y0leh4bGvhZ0y+WqV6jCk1UlKfKYk3ZgAJEKYn1OOaHicpV0eYXQFZ5uVlO45h+4GKhWz1Q1qSuxZZAGokkEgm07bY0WulviUH0sY+s9cDtMlyaPQ/H9cfhPKoBUDANqSQuqeVZBtO1++PMcpRqJSaQ0r8QIMgn9P1OLeMyn4NnYBw/5SA9SZk//ABUH5kYr2cylagxOtqtIDT5hkmAbAg8wja3QYu+SyOWQHJZxkNEkKDqup+GBAhhM+vTrhtTNOpzVa3lFtUQmqTPYEEY7XhVSpQGZpaZVwVDX1SCCom0xfCLxFkWWrRpsIkCRO2pr+31w8SIQ9XgwJApZmi899SD6kRNsAcU4Qygio9NKiqGUBw+sTEAoTHfmjbHdLKCnEGFBhfvb/fEfE8mS1IkX5vpNvW5tiFLI/wDRBlcuFuWNt7Wt19cTZTOO2aNNdZpUxOkDVeAJ2JFzOHOT4exk6dRA6EWP8pHRuvaMT+CeFvSrVKygxVGnQQrOp1qSWB2UwYb0xrG7BIieg9UqtNPiIB1gj0AuJ3scA8M4FVqMdVLm0sSyaSANTLIvEBtpjbFh4tnatbPUaOWqU0qIzBiVEBrRIg2vuPXHH/p3NKnmagKRHM1NtJOkMzCbaVJm0d4xqo8ssbSWgDNcJbVUFJ5N4pwSYE8t7Fpi/YHCDgpJzB1gF/M0lYkAi0W32O2+LrwrxM+X5k8uoogfmAtvN7wZMm5vhXw/P5aqxlF1AtZVCkQxAMqQRcExgl8a6EnewLxRUanSUgan2aBYWhpU9DFiNsJstVuLRI366R+3XFq8QZJMyFJGkAnSyGG7G5Gx/fCd+AqTpWqwYCF1rI9bjfGU1ZaoVqwqMl5kkmfsfvjeTaQUJLam0xHeRjni+UagQZ1ALEgHb1MaR9cQ8G421OCoAO0nvviOLQ20Gt4HzCmJZfRhB+k4zDA+MKvW/rjMH2E/iVSlXK/CSJ3HQ/LbHdaqWYsxksZJiLn0xmMx0GBqcbBxmMw0B2MbnG8ZgJOhjYGMxmAbJ8vnHp/A7L7G302wzyviOIFWilQdxyN7ytp9xjMZiZRTLi2GZLiNJ2Apu9F2kANJF/6lE/KMQ8T4dWoP+aJiTYgjSbSJv9cZjMYuKTNbsJyefIAWLdrRsMN04fTcA/CW6ev3xmMxg0JZFXGvDMaWnmVhHrJ2t++JK3DaioHpNprpZl6FNzBNpixHUTjWMxcHouMFYqzlIGunQFgy+2g/3w44ZwulVoU9esP5dipWBcjYiTe+42xrGYT6EkrYpyOeaPwj38gtogRIklpvck3BxZOJ5YoggiSJkE2Xqdhf0xmMxXybBBNLif5VNaRZVVYItd9yfW0C+KR4lypXNCowULUII0qLMI6epvIxmMwvj2xy/VElfOeWhaJJIIHQlhHyA3wXwzhjSWc6muWPcjcdvnjWMxUtGaHHAqc+Y6jUHGsIIB2vJJ3OOs/Xo+dpq0HphxAK1BKq0jaGEzItFsZjMdS0jSPYs8E8Tp0M7WDIdba0ULHL8UmT7RbF0zPGj5ZoqCaegqJsQTbYEg269ZO2MxmKlozWyscczlSjl/yoJQC5/SFG4BkTvbAPh3w+9IM7MCXRXIO4beJ2IIbGYzEjbt5HtPJDQgJuQNj+qRO47nAHH8x+GQO99UW0xfSG3B2kxsLYzGYhbNWlQHmafm02pm2sAe1x/fFbz3h+pltJaCGnSyn9we2MxmJmyKQNUzWkkWP1xmMxmJ4Iz4o//9k="/>
          <p:cNvSpPr>
            <a:spLocks noChangeAspect="1" noChangeArrowheads="1"/>
          </p:cNvSpPr>
          <p:nvPr/>
        </p:nvSpPr>
        <p:spPr bwMode="auto">
          <a:xfrm>
            <a:off x="612775" y="-3730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de-DE" sz="1800"/>
          </a:p>
        </p:txBody>
      </p:sp>
      <p:sp>
        <p:nvSpPr>
          <p:cNvPr id="3085" name="AutoShape 23" descr="data:image/jpeg;base64,/9j/4AAQSkZJRgABAQAAAQABAAD/2wCEAAkGBhQSERUUExQWFRUWGR4aGRcYGSAfHBwbHBwdHR8dIR4cIiYfHh0jHBsdHy8hJCcpLCwsGiAxNTAqNScrLCkBCQoKDgwOGg8PGiwkHyQpLCksKSwsLCwsLCkpLCwsLCwpKSksLCksKSkpKSkpKSkpKSkpKSwpLCwpLCwsLCwsLP/AABEIALcBEwMBIgACEQEDEQH/xAAbAAACAgMBAAAAAAAAAAAAAAAEBQMGAAECB//EAD0QAAIBAgQEBAQEBQQBBAMAAAECEQMhAAQSMQUiQVEGE2FxMoGRoRQjQrEHUmLB0XLh8PEVFjOCsiSSwv/EABgBAAMBAQAAAAAAAAAAAAAAAAABAgME/8QAJBEAAgICAwACAwADAAAAAAAAAAECESExEkFRAxMiMmFCcYH/2gAMAwEAAhEDEQA/AOMz4Ny9GqtLNVqhrVSD+WAVXmgAzJkjFr8GcPfLI1OqggkEFWBtEQY79dseeDxTUAkQClzIkEgyALdsekeI/E1HK0gXk+bKqFiYIN79ADjG84No1V2Vr+KeaXzKVNCOVDrURsWBX++KVSpliNLGx2EyZtEjbf744fnfUSenMb+n7YfcA4oKFYFm/LPKT+qJEmw7ThpmTlbFh4Y6GG1CfhEECO3MJMbYlXJVwrO1NhTTck2F+3bF58R0VrcPNVHLtrhZPRWEADoSvXFMOZrKjUiNIYDWp/V6f87YbE6LBwqpTNGkrIKjMCUAST1J6WxIubol9PlHXEwafNAH1EYI8D0XZ1rqiMqIae8MGMEE9hv9cXKtXRaqEqTU3KsQzMAD8Kgkm/U9BgULNlN0ULP8SpqSHy7FdIMssA+lxbfrjeRRqsLRyg5jaSArQCR7kRt6HF/zfluRqQMGK6+YhAJG4YAHrEYkzmVpBxVp2dFIUIVAgxNtr98V9aDmUPjFfyuXykaoSQwBkAqNzA7xhRlcjWzJ86jRABsSrSDcTuYHaMeicYNBjqFNymqGcaiDPWzTAO9sCZfLUVplGrmkNGu40JCsR6XB363BJw+FEt2Uqtkc0peaBMxpiDH0N8CkZgA6qT2O+hv/AORixJ4lzFZSlBmSijaPMYBiegCwssxIJ5Y3G2HGZzVZaLBmXVECKalgO7GLP7T74XElRPPszm3kLp02IOrUd+vTAdapW0AB1gkXB3F9h022w7fMuSNbVGNwBAv2NjvbuMQZMaZLMCQRqaNhBHL0np7YiIuIkfNVSIZgYuJa4GJKOZYpp12NyA1jHfDvKZAOy60bySzAEXJI3LMPlHTfBfD/AAjqqEJUXVGqGAFiYjt0mMU8hxK+cxVICySouASLdRH++NLmq9QA6tUW3B3EEW7+2H2d8OhKh0O53LEgGYvy6REbb9jhTxTINl6gQVNbFQ3LsCZPzOATVAIzFVLiQQAN9u4xvIF6jFdRMweUSYO5++I2pkOZd1EweXv1n64Mo1vLbWlVp3gqsCI+x/bCtCQY3DKMEmpV0i0lbk22GN1+CUwnxuSfhAXft7WwLluJO5IsDEiTb1HyxHX4q6mNSk9SJkfUDpgyaXHwZVPD6KOWo5te1z2vhXxKlTp0+ZqquPhWAJ/+UEf9Y6fj9WIt79/+d8d5bjVPyqq1SVLDUrQW0PNrTBW+Gg5R8FOQ4orGPKOoyQfMIJ/sTHpi7eAKSvUzFbylOmg/69RaYBUjpq9RhZ4e4KrZerVeWVgQrggFdIIJiTJJ/bEfCONGgjrQKhKnxSqsx5QkyQSJA1RPXG6ogfZnxhk0Xy6nDEH9PKDHQghZ++KjWq5So9RkSrSBMomoHSDFhMHfpiLJItSpAlitrrJIHscF5bhlCvmnCg6VXVDHSNZOmJBmAZM4xpLsuwSqMuxC6qp21AHa3p+2BM0aaghQSvTWOs9/8Ye8QNJHXzqhB0H9I5YMA26AA7+mJ28DVmN3Ghh+rUIEBgTANztHc3wIHnwq5onRHlxJHMbCD3O0epw1XwpWCg+Ssi+oPNt7Ab2wTnvC7JTiqx8snlHwlW2J3ggDcXtgrwxxCo2a8uq0U1pAQrnSSsaWBsQfQdsNE0Kf/TWZNxSAB2/Mb/ONYsvFPEeUpVWQ0tRES0teQD39cZh1/QorWVyo3IdUO7FiLHYi1x6kRjdXLo4BBYiYGp5kek4PqVAZBgk2nTf7Rf3wPcKLMRJgEHY9d2tMdMZfiWD8p0htQVeQbmBuSTEQSTttglcjTcwNTnobwfY6fXD7gfAqhXWFVTsXuWtvAFjY9R2w5yZpIbNLTcESdwOgWb/vhNZsOKEvDuEFFgI1+4nYRYkDfAmZ4M0moAWkjsoC7X73EW7YttXhrU7hRzkkkKJF72BDTBnGZ/hhohXYahcKWLE9bHp88OsDpFeyeVZKmsNECOQwfmP74ziSJUBc1SHMnXAk+5NyPTD48RWFmnGq4BYCQDH6o/e/rgfieUWuOtEICxGgHVJiAVYg72GBIBFmuM1XqIxZqmiLIpCiI2BkXG8d8G1/FeYYaToEEgnSyzNxMSIEn6YObwtrjmAEQoCqpv6iCcDZjhItS1F29G+H5gxbrP8AfA3QNBfDPElWnqIo0mU6SreYNQEQYkRJMnCXifFEzLMcxR0N8KkVJBAMwek+vU4Fol7KHIIkRAKdgSVgA47y+XLNppqHaDq8tQAG/mmOom/XC5S6JZaeDZtqGVoqF1qj1AxSCEVpCMSNonAvE+MUCfJFXQJPmMynYAGENgST1JwkqU61NdNHKvJMmb9/WSTExthfmshrAarRdWYS0ahcHfsLDtjVxdBYXmeI6UhVYU5gL1cnqT1gX7dOuB1dmgLVUEzpB6D16BjtET7YGydWlUCB5DAE/EY09N95P7YhyvkPUKqDTW6hpJJ+RkC+IqtILD+A8aajS0VTzBmuPUmCDIt/jFvz3EaIyFF3IlwokC5IAmfnO+KzwrwnUYBm1KrGzMZOjvYRcXnpg3ifhc08szllqp5gKqBDEzG7KOX2xak3sWQzg9ezlFuyQrlCAJImTEfDP1wv4z4Z0qaraXDQFYNcAT0OwA3tgLg3HauXfXRDCVIgsGEEzAnb/rDHiPGWzUms2qYEAEBQO0Hvc94GJck9j2KMxm6bKmo66dKADEeY/W+4UDp7d8QNxFSzQQzuBaORFO49SFG/TBGbyFKsyUwzA3jT6CTvb/rHdDwfBhHqhmGkcvex6RGKSTJpguXp06m3wU11N0Lk9uomAL9MbzHDoAlAr1GUKo2Ve/p/L88DtljT1qHLpQZm5QOeOovta++2HHCaOYYCsWRXYcqnYA3AjawxLXglkh4pwelQRQuqo+9Qr8I7eg9cLqPD2dbIZjYrY/Mi9sNcxxQUqZouSpcydMkkbAkyLW6YMymcOYoIqMVSkdIMkGwgLaSSY64RWAHK+H61WkssYBICTt3gdptGIa/hKtSDGNOmxBMG9oEemOhxKumY8vW4KEh0LHmgRptMQb7YZ0fFoACs8Mu+oyxM2Nge8XvbFpJ9itCLK5SGVHIpNJ0tq0kyNpa3rqJESMH0qNJKX5b86KQWn9QuRYQxiLzGI/FfiNcxCpckKCW/pESJvf8AbHHDKVarTNOm2mkxMiYViumSdrk2j0wWrA64Z4YOcyj1quqmFXTTkqNbE7kkTBMCRbftiwr4t0qVooC2pjqLQhkkkDq0WE7GMB10q08utKtWqFVIUWkyVMBYEQOnb3wupZSoEKIzIm2krUUmbRr239ROLQ3gh8Z+LatfyqbItMU9RiZ1SZDe0A7YX8K4S2YQkCEYQCpuSDsIvM4g8WZoqQpWBREXJLSZ36T88WXwzRZOHiorlaeh6sdQZOo23mIAmIAxnxV2NLNFdzH8PwrEHOUl25XI1CRN7+uMwVU4nw9yWagZPcybWG1tsZivsCiIGoogyauoiRpgAXJ2vA9cTDNadQuxXd9JaZ7dAuCjwsK7F6jM+4MbHpe0bjrgvw7lGTNIhBqyZqGPhBtqi5MSMZylywh0CcL469LWUBYNDSZBFgLX6xthzQ4VUrVGzIqABjZf1cu5Imw6QO+LPUqIBzwY7gofeCBOO+HUNTKIIpk6tJ629sRbTNVC1ZsZGaZFTSNQghCZ+u4HoPrhF4dzwfIJSYsTzq2m7KAduabGYjth74s4b5tenTp1fKRAfNWSuoGCIgcxIBGE9BhSDJTCFA0AyB0uBEH5+uLabM1kynwRCCWBIjlUmAGFhI2gD/GGVGgfeY1H+WNgLbna3QRgfJZlXIXRcbwQxjuTqMKOuFeY4zpqhaiMaOldJjl1SQ11nljci5wtDeCXL501mqIlTTB8t3m/xcumbqSBpjad8L63F3em35qLqJsbVABP1JU9Bgirw9KyPWpuE0uBIBBcgA8q9EUEQTf22wpThdRHBpiQfiLPA9YsOuEr7Ec+COLeY9dR8JCA6hPVrX/Y4suTQPlvMVAJYiBI2eos268n3wmXw/rfUrCnUc8yqurXGxsRBv8AbBVPhtdaSUlq01VdeoMdJ16ybi/ViPljRPxCytjjJiFLliFUFmEk2AJjm9sJ8z4wpnT5bspjm1UwRv8AWNPTrjWTyubQFQKdRWPNzja/eLXNvXAOd4ZWnloU6Z6PpBgxbr1wvsl4xNRa3kdVKdHMZSoKhUVagHl/lleWQdQI1bgMMUevTFGqypOr4dQsBqAEqYjc3nFm4nVejlkesCaoFNWHSWIBgfMwMNsxw5CBoP8ANqAvBDGZ7GAMW3KgUV6CZXxFSyq5TLvV1PQdBVZbrCgyZG9+nXGeIfHFHMUWWlqklY1LFwxNjJmLWge+IOJcLTyKihQXbR2B0hiZFjHSffCbhvh1Faasuu8KCPvM/thO3gKFtPiwqV/MJ5TYqNvUz1M3+eHdbgdfMhTQpOQLHSLEG8nvt98VuvkTRqFHASTYBw1jttfYg98W7w94vaipoV2p6JimJblH9M2j3nriGleSUIBSqZWuBUhWSzA9D1t1BU9MNqWcrVGqU1tTeaZJcmNX9XQx++Cct4fp1KhNBKrOwOqDqWS06pIsJMQYAjEHC/EgpVW0EuyNGk/CxXcgDfbpi1GtsVkT+CMytNiumpE8ilp0i/xEAE22gC2A6viLMGoKjL0jRC6YvfvJjfFtPi6tWddDCkukgrEySsGTuIBke2KzxXieWCqhpB2nSGMzYXIZjM+wGG4+AV3xDnnq1fM7UxAAsFX0G17z64dcE8Q06FFCKUuokkGNUmST7TgYF1U00ou1OoTdmBlJgDlgg74DzNKknKaRMmF/M5hG432+RNsSnWAN1M01arUqBQupmYiTN403/tiN+FVC2ymYFmMzt0GDeHZ1aCNUgqwIZZuZFhFoBAHXucF0/HlRiAQrE9WRCR2IIWZ64NlpRrIg4nwuodKNKHmERcmdIAw58H+IFo0Vo1gAF1amaZ1lzbvOwjEP/kyzgsFOlSFk6bzJuepaT88DjOLqLuCx1X1MZnYc3oT8umCM6wRRbMzmEzK0moVQBTdnuYgiF3i3XBmc4Y+mRWa150qdrm46W98Vnwn4fai5rLSdlqIRoEkgaheT302FzBGGniTjFSisBNAqall7nmX0+E369jjR1QxbxHOIauh4apEFSToFomPhEzMd74WV+Iwnkms4p6dOhY+EEwBsN5wPns0RmXclmgjlAEkKoBN5sSN8C5UI+s1STbkAjUWJ62v74zsZOHpdGWPWmf7NjWGPD+B0mpqTqBO4kWM4zCFZ6CnBRrC/z8skn9Vu9sE5nw8uUZSz6FJ0gyxJOksQIk2A2tNsIsx4yYALD02F7OW6z0a2+8DA446a0B6lR4OoB9RggfENVpgkWPXBH4bzZb+XNUXuvwen5SVg5cMFKk7QRItGqfTCw8eAqEaWNzFobmi28jr/AJwsrcYNDSPMQAKKYMyNKiw5Z2BN8bzAckGDqMXkyZ26rilGngpPltnFSiGcsS+rVMEFvqet8F5PIPWPMLdDpWSeoUX5gLxbE/DuDh20sAasSFbpt8RglT1Am+CBmVpRVqsHeLG3QzCgepgkn3jbFLBLkd0MlpUG6C8wb7RLD0/lBi31rvFc42x1VBqMGwmTY6TAHtJxlXxl5uYeiiMjwXmQRBO0RMwd8dUKAY1LmUYAzFyULjp3G84mTdfwErIPDvHkp0q/4mV01IVWC6iCo2HXrf03xvg3GTWqURUgxRv2OlontJAGN1eGNXhqgDmbFhNz6k4ZVPD9OlTpsITStRbC5M2i9t9+mJlbodDIZmlQdGVQSWBAUSdtwR3JAwBmuMU9PKADBte7GSSbQbmOuAGzOmoaetlIAlibAE6TuOm+JddtWtGUkgSoMwd+lvXF3G9gr0B+HOKM2ZIqrvSQJqUafNCkuQBYkRP2wyy9Kp57J5qhgoYllgQ7abbjc4gHERTVmSmpqBYE2B7xBtaYxX8xmM09UV3QhRS8shTzMdeoCIn4og7QN8TyTCqzQ9zXBqjsWZQ8sD8TDmEQYnSDPpibN8NGWAzGszXLioJBWVPLpB73JwyyGfRqCckNfzNRIuDFh26z1xLXygrUKck+XZkYG8Pff/SJuMFUDdlXocfJaqDphGpICP1GoDb6gfQ4alRswAPtBmOgMz9sQcW4GtKm1TWSqwTMMQAYB3G04SZ2tmnBbLl3pwCBuxUgD9U/bv6YV5B4FXH8u2YNJ0g1ByvaJAsLiZI2wBnMrUoVfJrjYrETHNcc3TFw8P8AhhgiVH1U2BnTFwZ79J9sR+MOBtUdm1fHTiC0aWWdJgXIMyfUYSi9slLwr+bz7AKuohGtpEgzczOx6GDhVks1UoqKWmmSROsxqgk3kXBgx+2G3EMm+lVSmXhELMWX/wByBq0gXAuYnC6tkKjX8p1YW+E3X2giZ2ODTdA8ss9fxEzZRaWVpJr0w9Rmkxp6CO/qYxrg+VriDU0uSQAACbnpeAZ/tip0NSMCuofUAe/ph1xvxLm8y1J9Dpo+AU0YLI2aLgm2+CMsZIGlXiBzXLl6CK/MGGq5nYjUQqwQIvip5nKtUlUYCorsIO4ZSdQm8GZGMrUH1c4dSBOlwR6yBE73xuGUq4Xm1SIHUR94vh3kAjhVRTDOBUUA6lO23pfocdZhKDgFUCf1LIJHYAkg/MY6HCHzbmskUrc6sCAWAkuLWPcYJ4VwDza1UWdUCAFiVUlt4NtQtv8A1YXHxjFtDzUZqc6neAkCxDRp39cXnJ+BtdJF86rR0EqQES8MQWKuOpBI9DhVl+A5mlncu7Cn5IqoCQRKAHpBBNh649XoXBuxB2PuTfvjWMaVhZTK2mgaVKowfXyoYvyjfaB8sVzxnxgU1WmATCmqCRqAMwgidiRvizfxP4H+JzFIU6nluiQBygEu3cst5ta98UXjOValllouys9SoLT+lDFjMkar/wBsS30UIs6HIRSVJJkkWO20bwT7jENSodSoJ77CJ997f94LztcBkS0KBJBm57XO20wMRVKZNUpJ5eVZPbtYbm99jiK7JIKuf0mBBHe46XsR3xmNVs7TDEFGkbkEX9bEjGYKQUWHjPiBTSC02qcxlgXJEdIUmB8owkfOkwuokXge9z8sXjK/wpq1aaswCVDyqSZEn+Yj1tYHFH8hQYYwQYiOu2E8bE8uw6tm6tdacyy010iOg3kzMjpbthrT8UOlLk1a1jQQRECN+UMTN5n5HCqjSppSqUwzhmUEFTsskkEx7DEOXp6oAJJjr19cFvaBKx1w/wAV1aLtU1FnqKRM7E/q72xCvEnpBXG0EEHa8Hb/AJviChw7zLNymNyJHv7YizdTQwQgHqNIkHvH2xnmwcWjv8ZWeqXiJsHUQCB0EdsMMtx96VGrEk1io1HZdIZST1khh9MCityqQfhYkrIFmU3Em5BM/PA2TdoAa5gi0QRv23wucuwH/h3xX5aMHAYDmkm/aBJuT0GCcj4zzK1iWpShRiqnUwGq4EjsRfrc+mAMhw3SnOE7zabn698c8S4oKUvyhA1hpE9OW5/Ueo7Xxd5wWl6ReJ8z5jmprYM5ErFgABYdgY2jb1wbkuMU1yLTJrU6ZI1THxECOlrW9cVReMKTAGhSSWE6om+7T7YYJnVFJtyI0wdoMXM77bYrk08oSey/8E4cKuURxMsbx/oUxI2uT9cdhKVFldyQkiJMwbzYXn5YpPBc0ZHMQovJqMiBmsCSJib/AE9MPs3w2mq+VV8yqQQSr1TpVwDsTBYGb7Aj64E1WUaxcpLBP/5LN1aYpUaKPqplUJYAtIPNdbAe4xDwOrmKJP4piFo0VphAVIWDYmDoJAMTM4bZTjdSnT0BE5pJqh4IQbhVCgbCBDdcc5zNBtAXkDESTIUHrMTJAIPWPTF4S2JfHbBuNcVGYyz01Px2DSCLDbl7SMG5ai9LL0lUsOQSVAIiBMWuTsPXfbHVPhyDT5tRiARKBdMx6kyO06Qb4FrJXzNQ1GPl0VsqAkQAOkWiOpPT6j5IUlHo54txVclRNVxztCokzcbL8viY+/phZWUmxZmJ67yTcztEmbDbYYZ8VYV1FOKbp11n5D6b2O4xC9FmYAiQsC0HeZP/AD0xdrTRKTWiv8R4IzMW1Le/Y/acM/DWYSlQZCVZzLVG1yJFlXoQo+5BwVTps1mpss7dx6/T1wpynAyhqFWkVLPqRlZQSTI6GJuJGKw8CSrIRmMjTdtVVXIWNOmw9Z/zjvNZ1KVJmpsyaRYRN/meaJ++NcT8VrTYU0AYReZENMAXHQYrWbz9Wsuo6dKyNhGq9wfbp6YwtFNo4o1k1aqgNRnWJad+hHSfc4nzbUaSo7JLAgLHVo68w+3YYBV30gFhpFgC0bjeDb6YIdnKaWDELcREwbH0ki3zxP8Ald4IssGZzL1MsvNUUPf9V1E9VBIntHQ4TPl3UkipuBAYgRaIBMTAPab47zecqVGYLTIMCG0wUA2EhubaJwRQyrGnIqB4AY6qhGlW7oVPaBO840q+ytkfDWzOXNzIttzKYHUSehOCR4oqUa6KiEMhD3tEM0LCm4YGCPQe+IqVdNTjzRIMqAiMs9bpEQB174WcAyzO5YqASdR6hRuBfoD0nE20tiotVDxsa+YcNWU1CoVeWBqi/SdQIj5QMC8eNNMuQya1pgKBF5G8bwThRkaDJUq16irqpTUkwoLEgAGJgyes++A83nqmZYQusCZCgkLO0xufX0xTGCfitAHKdJMgEBh6bjoeuIzmwTpFNDqYRy3tvZTF/bBK045WWJBiCbQbWHT074G8mqtTSofzBdQFMk9Ym5PpOJ/giwrWKiPLS1tu3TGYow4q36WABvB3vjMOgPfOF8Y83KmqARodRpLSBte0HY9Zx594v4IPx1YIoHMIi06lDAD1vOLT4RrTl80gtGlh9/8AGHGdoA1C+hizUwy7Q5gADV+nvMdMOStjaweQLXZSVZSHU6CCIJ7b72wTls4aak6iouCfTtbbFy4zwHMU9dZkV/OZVWmZlZtqUG5FtzAGq89K1W4YonzKcOQQTcX9tj/fEOAkn0HZLiozJSiUpJqIBrERHaY3kHcjpgPPKNb0w6mCQGFpib3vGB8rkWWxcbbrIggWHN/bbFjoU6KMtSssaxYg6wdixIYmJuJB6nCaxTLXJYkceEsqWY1Kp00aSkliogkjZZF2LRAg7Y4XgaI4Hl1AluVmDGR/pAsPngylxoO1QG1MiKar8KwYHKTAIFyTiGtQKmlz6RTBEsRALG7cpYyZMDB8ahRnjogWm7O9SpJBcKsL00ggWHc/74NzHBqdWkBVRyd7SCO0dj0wNkK1JdNNasqhPMbC5mQPniPxHx1dGlH5taWuFIBYgjoZMT7Y2uNYE2K6ngjShcEgySdRHl2MaZidWnT6Ek4ZUPCdfywyeTUBB2MlWXpBjm3EQZw1ynEfOoVHqGSzBQO0cwi/YXPriOjxwlxSTlCK2oCOZ9Jk94uL7zjObTyaRa0KsxVqUlNOpSKI0rBpGBMdCukzFwdxh5wXg+dekrU6qilpHloGLDSZgaTqIEjY7Rgjw1wanmQwzC1/LUoqBiQjaw0sBuAth6Ti4ZXh1ABKakoFEgQLTKRIJkxO/fDhD3Qmynjh2aVi1XLhtIBBQhJvcmF07SbqMcLnHpyy5VQ9Iy+uahWObqw5iIIITFs4jn1oZf8AEHWQgHI25DOF0joRAP1xQPDPjl81ms0z01UltVgTYDQFMEXgbziuHg+b9DmZqz6jqolpJlSRtO9mnf64rObzFZa6otbVlWcalIAi0CV9/wDfFtGcSrm6SkSdLNE8q6IF1ImZYH4jthhlVStSNQgEOJXUqlVBJILHsB6nrhJSixumV6pkVGayKBVHmVwGK2JGkmLAWnDHN8JX8oA1ATSpsW1RJYGZkEfbA1PgUAVNallM0ypI0sdyJQj77YN4fwqo+os/QBYKEjTtYk2A9Bh85eBwXqDPCeUHmOC5qwrEEkGIAjYC8neML6FCr5kAwaZOpHUySEVlWTsCWBJg2EYe5agKLAkVAgSGM9QZ37b9zsNsVylVq1Wq12qvJJA7FAP5evKALC/rhPabCn0Gt4ZLDV52ZUm7akV1k77ODE+mBeE+D1qVqtOoFqUghOo09F2tqExdb+uJ81m66KqIyamjS+jmuY2uMRZCrXfPVFrQ1BaZRGEgFiQG3BIIEgaYFrXvhqnsQrbwFTrSaVRCpaVmooYaSQCRJIn1F8R5nwdVRwllYhmH9UDcE2Me2LXnPBmWIBAZZ7Ex98ay/DKeUotVUnUdIEmf1BoEARt3wuC2xYKhw1DRZldKb6okuG1AraZBGmO2CmzKGiNBTztZqEvrUQBCryyGEWg2PS+NZ3PFtbtGpibjrJJNsLMtUUGSMZqTRTpaI6eQzFSq7F6LQAwEhdUxywwXv19sMDlBQR9Plh2IDJyRAuwhWIJP98ECkn4fzW1AlyqqIgwLn2Ex74UVz2HXFc14SFPmdGVc8o1k7ixAiBHbUdpm2Kxlw6TTpzJIYmn+sxIi02v6YYcW0aKXmIGYmElojmck2vG0/bBHBstRqVEQ0tJRSzOrHmsIBDSLR98WlihCYcQMKpLKKUAjUSJm5tM779MH0eI1KtWVloB0oDAJUWJJk3wx4bwGk6vpV1LzznRadwNMCWHWMdnwxHwll0gqQw5T3BPf22wO0wPOqo1sW8lRJJjaPkcawdmtNJ2plgShIMSdvU3xmFb8A944JlaNMs4elTFVYJkQwU9ASYPf9sHcTr0kVTTrCj/WYJKxcLPw+4x4vQzOg6dW1vSMG0OJ1aYKqykHcMoZSOlmmD7dsZ/Y7yOy18R8XorFUBdQOdywZ27DVJtAuP2wJwvxR5tlpRSEs884JvEKY+knFXoZxhP5VAkyA+m6j0ggd7dJxmXzDi2kKDaBt/e5viXJ9MXIaZnjFCpq00gjDqrEewKmwPtHtgavmF0a23BsGBssTOo2j0xZ/CvCqWha506nUgML6YOkgQOhBBJ62ETOLEKR5QFchragoAFrEgnF8JNZK5OjzynSoih5ofS4MhA0EiBdSBYd5kYJyPDaOcRm/EIgpkD84hZmTYgyfeOuOfHuSGXzSIqoNVMOYtcswJiYG2Kq+T0exNu+84X6/izNOhqMrTEqHLC8MCY+UiYxDUgroImGBBI6i4I/viLP5/Suu8jf0HX/AGx1kqgaCWLBubm6jt0vBxnn9hh3CmZKgZg+iCCUaGkgje8EiMG5CjpqGsnmIlJlePi1lWBKsYNiN7Y4plq7hE5SF5WaSFAudUGT7947YKTieghKRIVDdyL1G2Lf6f8Agxcfeikegr4yy5UkOjWaOUTJYFF2sdMgD074OHGqZYGQoAYaNG8/CbHtjyhuOlFNMAT8RIESZFyepx3Q8WeXCPzapk3kAgiJEd5xS+UMDXx1VOYzK+VUPlEEKkm7Sq2F/b3nCvwn4XzNLOVTUpPpZANSrIkRInuZ+2GHhLNpmazGoENUBRTFR9KaR0QSOa9pJgbXw+8VedlEpuoelqfSQrl0vJk6pWbW64ab/YKXoBw7KBOI0hpYE0qs61ZTIKdGHaPvjIU5XKoTzaNSiNU/TaN/XbAFbxOalWi5UrVpoV5fhZdW5Hc9RMXEY3lOF1Kqc1UpTRW/MIHKAJtpP2OI+5SdIpDCpVXdwGKiWVjFjaSpEjvcY7ogaTDFlG0Sv7jcYo3Cg61edyY/XNyAYXmEESAJ9BHXFr4VxhF1s9QxpICqBLkmLMRA7/2xovlWgQ1yealZWAQxm/MJM7ne/WMcNxOoaio7E65HxXvtNrAjoPriOpnV1FgN7rcGVj+mFmeyiALzjKEalgmx1EGIB+Qn137Yvkg4hnFm8pvMF2VQqCCRrYkBj6KJYgbAYCq8IZUk/mBRJcsCdIiSQxBA636tjfGzXNYLSzFMqIFVDTE2MNobe8MDsOU3ODGztNvipx7SP7nCehoXZBoYseVFBIltIdjYKL/zEbYVDjyOoEOZLAAu2ldM80NPWwANxPbAHHHarmT+HkgLCrAkkAzBi+1sIuD5gUxqrBtRNid4FulvTEOWLJ5ZLH5he2kgDaBe9sEf+Mpwv5wBIBMq1pE9MQZ/KmrSByzhHCFpJjWxkad4iDb1xRBVZZVmYMogk9I9esYKT0Juj0ji7Um8qlSqIyokATBLEyxv3PWcJc8gojnZQD/UDPtBk4R+EIr1yqyrIhYT12EkxY3nFzocMGkLUBaDuQCGvcXHY4fDItlN40wqpTqJMUpD26FiQflOHvhfL6KxqagymiXHUQQBvtaPvjXEco1FSKZFFmVnggRpDER6GNiMKMrkmqUKpWowNEFtIB0m0x03MHFIfZYfDgK0nMLIpkyrSOpst7SPine2J+D50PRZ2g1dGpmMaoItteLe2IuFM6Zd3NxTQgfBqaBI5oMKCY0mMQZbidV6BJ8vSCVqysWI6eXeNxim/QaKXxSuBWqBmpOQx5yplvWxjGYC4jlXeq7CkYLGIaR9TM4zEc/6IvPCvCx1A1gJ/kmB2uZv7dMN854TSUNM6DflHMCOhiYEfecei57wrQp0qjhCpVWIgzsCevtiLgHh6mahqNJIggE2v1gWt2wcBnkfGeEGhVCPCalDQqxY7SOhOFlcQSJnTuBt6xGL3/F0IM3T1AS1NCPXSziN++KWkK91BIJkH1G1ul8YSwzM9G/hhTX8DQBE6XzCd4GsMPlF8X2kAB7R+2PC+G8eqonl0CadMsX0qdmZQDveLbepxfOA+O6a5ceczFx3vJk2mO0ftjb7FosrvjriQqcQZWEGkoXa5G8+ok2wu4Xw4V6qpzaIJcrdgo6gd5sD0nthfxjPPXzdaq8/mEFSOgUEAekA7YN8GZ8ZbPjMEfCjrAMghxY+m0/PGUqcrEkXOn4Jyr0QalIpqBUEEzA6n1PcjCjM+CsvSyr1VatNDSFLEFWDEb2FxIFox6FSqU6/k1QhhnUmduYEEdjuPphR/EDidOnR/DAD8y5HZQQf3GNnFUNyPOKKVIK0yoRoLEmN+l+noN8S5VGNY09A2lYYGR3Anv0jAubclVj4NtMWnee/piB+KKiSRJZ4DCxBifiFwD2645lJNpDv0k4lkXSqFosSD8SAksCe4IuvoDbEuX4JUmKtIhVIPOI7GwmfuML+F5AkwGaSZnqP+bDF74fwhGU67BQWZjcgAGAPW3f9sKVN0bfH8PNOXSKrk8yKFXUylCpL0yjwRcAfD9MMuNeJTnKaLUraVV5BYrMt/qF+uFL1FrPIRAq2DQZa28k2Ukagp6H1xrxTw9ssMvsDV1O6wLC2jUDcE3Ppjbi1ozcTTTaGmCSDAMrEAbiOv1wz46Xq00FCqfKVSatJmCydww733HoMIKRLVVEHYX6T/thm8lfLp89tRZPvcTyr1jvviYRSzRUkqwI8lnlcPaBsf6hMah8h0w64fw6pmOSmNpMmYMX0k3FxsMI1yBWWXUANR07qTfYevvi68HWqKfk5ZDUekFaqYsWcSQuoyY22sBifptmasq9Sq9InnCkHSLiLG8dDh1wXiTMIYgEwQ5mwESsbGR3FsWPJ0cxUJFaiVCC/mJYkmIFheATjjP5emlN2pUVUxJAhCTMC8W98WocWU0AUvEuUNRqdR6oKkqWhenZSZKyd7dLYmq8ay3luadVgY0oGTS5mxYQSLev3wgrhc1TIqh0YNYMJKkGIBAErGAG4clKpJr030j4ASHPTYqO874OXK6GqOaWbphCKhPmqQoglYG5YMN5Ji3riROHpVYUxUaNSAu8AgWLmxM2sO+OuNxWFIogmkpMQCxIMiG/scDcMzBPMbEvBjpft8o/7wP1EOPEuitFqcqgsonYdIwg8b8OarQAQKXDA6Y5iALxbeSDfCjNZisHZyXgMdI+LTJ9PSN8WDwsgamfOdQWa0uQT3uZEe4xosDu8Fe8ERTzlcswSKQiYHVZudtt8XTLcTpSzFhA3Y/5Jv8sIPFuZNGsKKCm2peYkhjpB2DAARbbvhVwXKLWqAVNhJ9ZHr0xTm0TjosHiSkK9IVUKEBYOpZNiCIB92GoGZAGAG4e1WglTKvADQyOunUZE7SQdxvcdAcCcezILeUlUEKwBGkX0j4tVr6mYbxGLBSH/AOLTRSoPLIlR0JO7d+x+uDZVgi1jRyLvS5yagZr6SpkfCTqDEGO2+2BKnFgckwURUqM2qQ14PN8MFTf2xLns7Sp5RaKyrMQQPj2afi0gfKJwu8QKHy6laY8zUSvNzQYMidwT0+mB16DYg/Cr2PyJj/7YzEtJeUSrzHRTjMYZFZ7kf4k5WoTTl1BBUlhC3kd5GGfhTidOpT1B1MUxqg7RYz2x4ctYGxBNoxJkc9WohlRmioIYdCBf54S+Z9kplr/iD4iGbzOmnZKQ0yf1n4iR6SYxS6ldgwnqYBPoMbzD/EZmRN++NBNSgTaQd/8AnScRbbtiCcsUUyN7nfE6VYBO3SfTvjMtUp0wxv1kWkgdrYE1hhPQ9N/X9sQPoYIbhhBlSAWFpix98D8Py5UUyxAE8x6Cf0mMQ0k6AW9MdI5JAAEAAk7TPp1vio2lQJnozePqdKgKVJS9SmV0sWGmVi/Qx9Timca8R1cw5ZzJKqCY2A7fM3wuqaQSB8QG/wDUb/SMcLmDJVu/+MXyk0Axp5lFAlA0kETNu++OuLrUUqIUrUWQIFrncHa1xGAKGaRSBUXULmAY2HX09sOcrx2i1ZajUV1SgmSV0i0aJjUbXttsd8TD+lWWzwt4XoJRT8Q7JWdNeq2hZMBTMc0HbCzxLWSoaWUp1AaZqKKtQWmW0sR0gLYHaA3fAvirjrVKKvQVqbhj5sAwE6EnruL9D7YqP4ktbWPmYtP7zjbEaaNlP8eN4LbkMnl6OYBap5tNGAKwOaI9SIB6dQBgzi+bGbJqNUoiASFY3W0hQAJJgRPc9MUjK1zrMHqP7Y9T4T/D3LVMsjS4Z0D6pm5UE79JJ6YF+TyJ0slD8UZJUyQqUJ81yZMwdKiXKhSYExMmenfHo1P+HeV0JHmUiyAcrxuomzWI9MIhwOhl6tcPV5KekNMqQzCRBvNo36nEFfwxWzSJXbM0/LaRRWrUaAuogQ22o6ZIienTGqXHBDyMeIfwwooJGaZBMS6BgD7qYH98VPKcKubaoJj4lJAMe4J7b8w9cOG8IcQQcoJAg8lYG4MggSNiJFt8R1s1xKlpLrXOkhxrp6gGUyOhnod8UH/Q2rwfiKqoNCqVAECnVm62mQZn0g4X5x6oB/EJmVOw1ICIBm5IWb+uD8l/EfMhgtRVfc6YKm+9h23iMWDhHj6i9EGtVCuAdQgido6QT/jCvphR5ovCjVNR0JDCGe8CAQJ3tMxA6nA/EPC9VV8x1vrGo0+YXW1ybWF998WL+JPjhqgehl1FSk5SWVNgp12IvMxM2tis5fMM4aGOojebk95PXGLSjpDURfpJV1ky7FdiIFpFxvE3GJcnk3ot5RuQbexki/U3xFxHNlfMc3KDSp6EnbqfpuPXBfhfKcqSLgam92+1lGK42mWvyZqnWqKVBDC0xB3/AGxHV4kXKAkHc2+nuMW/M8KyprqpzZoVQnMCJVWiTswhhqAmLxiueJsqcu6haqVxoJDovUzN95sJX6dcS4pCcgHNZWkzqyuUqCz35bXuItftOLNwOlSVtSC/6mgwY7dPrinZjKhyKos0yYsCD79cMsjxrQVXy50mDe5Pv1O1uuBNdmUW7wTN4bqLVNRQhgzzbNewK7GL9ROIuMZScwwbSiKYVgoVSRvAY9ybTIxaa1eoitoWaluUgXB7ztY/LFYpOubolKtOQh1K4a8sTKxBGkRbFyVjdADqdJQVpM9rExv6W645p09JuVIG5BtPpt+2GlDw4HhadU0yDMsAbXgDb29MBZvw44qf+4CF5TINiJnuLnrOMn8bJK9U4QpJK5qioOwZ2BHoeXG8AVswxY3+gB2tvjMbpMReD4cq6ZBGwIN73+wIxAuTqrOpGI77j7YJjMJBAeI+IXE7WZbRgg8a/LiSWINyosYN5FxfHHV4ooXlUemyEG4MHqD6TffA1OjCnpBj2xmXZrzdovJ3Pv64KytLzW0NKT+rpaD1wsol7NhxYG8WnAlFxqZSPhMRNyYF8MX4OyASyXNuaZ/viGhTGskgEg7kfP74fQOLJaTQw02sDPfGUci7uSlotB/zEb4MzOYpLTsihtwSZi3b7RjmnxF6SKZsSAWImD79JOFEEsiPL0ngyDqUmZ7knBVSgF5ogsRq9++O6rM71CDId9d94iAMNuE8PJWXAjswF7+uHKQVbwLG4RUqXVJEagelunzwKuVei6hlKkm37/UYu2kCwED09vTFb8VV3RVbWNAN1Imb2v0t64qMrwW4pEnibNCpl1o0nGkuGdjMgfLt136YzhWUp03VmHmgKeRtiYIBPUAG8YVZWprVTY2n/aRcG2GCvphgd/hB9AbdDeMZzm9EWGq+WmWoqDsShddvmR9sPMh4kRVCUszmEgBQodHAUbKAwXFKqutOAA4FQzYiVZjswO3tg/hXC6LDXUrlFVgCmmWbqYi3/PXGkV/TVzbxQv8AFlSsmeqirW81m0vrKgCCoMQCVBWw+WO8rxio2nVUJCWS/wAPUAD3P3xccvwKnW1inULKugg+XqDB1LAyhMbffEWY8KmmGfVQgCSdUGwB/UB3x1UmtmVMs+Z/iOEBpmhUJFMEEwNRAvANomRvNjbFRofxRzFeqhU+TSXdQJkWU6jadukYyjw2ZZKdR6pgmBKkDaIExH1k4qP4CnTJCOTc9AQCDcT74HajkLLlnP4qVKtcGnSUUjaDuQdI+JTI+Gd+vXF3yXB8vm6QerJZrqA5BFiTYG+w3n5Y8ZyPDg0AVACD26dxffF2zfG6IWmHd/OQFVKOVhSoF5BEm1toxDlRSbH/AIq8E5ehl6tYNUGgSPhJmYHS/T6Y8sWvYnq0EmL9L/UYuOe422YoNROcrhSIuqP1m7Ag798VitwLSCRXpNpEsGlTYbiQf3+eJc1I0gqyL8yqOQpHLOoxaSbC/tOLbkcrlxSR1rFWE6kKgiQJ0yCCJFuu+KavxghlYNHeR79MEU6y03592J0gCdXphW9BfgbxngmYrM1bQPNIkc4l5Oqd9x2PbCXh+dZ9KvOpNQYGAZMkz29MHZvidYabh0LH41BKrACiOgAtPpiHNUvNaZ/MCiJMAgE2+l8K6VMyb8Cfw/NtadwZEAf8/wB8YMlLSSDKwIHUkibfLpiGjXqaWDIw6CR97b4Gp8RcsyT8BBECJAvPywhaHvGFzf5ZSoSpMPp37r2OkLEnpHXC7IcaanUqIhTSxKFgNQIBiVkR0sR39cO8vxFkpU3MiCdVpMBG6b7AYrzZtGVm8tS250ggwTAJI9L4ubsYfxnxTUWklFCmpTDEqNR6wDG/uT6YXvx0qrKV1MQINxY7np+noPngLPVwBEOJYbkXPTfp645I1rLqywNxuPtfE20ABUylMHr8tsax1SyFcAaabsvQhZBBxmLp+gdUK7050OyzY6SRI+UYPHiGsfjK1P8AWon6iD98AvTjcYjxpxTM+THdLjlI/FTdT3RgR9GE/fB9HM0XaEqr7PyGf/lb74qsY6Axm/iiyvsfZbjkakatMqhE9f8A6na284Y5GpR+JlIPXSTH3xR6NZk+BmU/0kj9sHUuO1V+LS/+oCf/ANhB++M38TWilMvPEuIZSpT8tlFxOpRzAgi8nrJFsC1OFU61LTScMsywcRLCIjtF8IBx2g9PRUpOhB1B0Ia46FXgx7GcF5arSMGnXVm6AzTYfJrfRjiXFroblZPUyr0THlEqALgaoPa2wwMviB/MZXEFf02uvcd8E5mtVpEOxcREE7Ee/XEbZ3zWXzBOmwsDq1b9j07nEJR8FRP/AOeHzmIPTEWecmk6tB1gwWgwCCS0em2CxwehV0+XUamSJCtzDfe4kXxJU4X5RU1kFWmBBAeAR1FrjrYYH6hyuivcNS0A8onTG0Wgz9/ni2cH4U6nzTTbRpJiDebCI6yZntfCPK8FAICOwTcal2+atfDWq70eWlWVXEfqK+voJjCcU3YRVZYPl8q1eqy1aC6tcLGoav5X1E3MbmemIqmRNHzTliairGhX/UV+OIjeDGOl8Z1ENalVLeY400jq1rBmWm5DRYR3xzkKzmiQgLVACwXrAmTvsIn5Y0leh4bGvhZ0y+WqV6jCk1UlKfKYk3ZgAJEKYn1OOaHicpV0eYXQFZ5uVlO45h+4GKhWz1Q1qSuxZZAGokkEgm07bY0WulviUH0sY+s9cDtMlyaPQ/H9cfhPKoBUDANqSQuqeVZBtO1++PMcpRqJSaQ0r8QIMgn9P1OLeMyn4NnYBw/5SA9SZk//ABUH5kYr2cylagxOtqtIDT5hkmAbAg8wja3QYu+SyOWQHJZxkNEkKDqup+GBAhhM+vTrhtTNOpzVa3lFtUQmqTPYEEY7XhVSpQGZpaZVwVDX1SCCom0xfCLxFkWWrRpsIkCRO2pr+31w8SIQ9XgwJApZmi899SD6kRNsAcU4Qygio9NKiqGUBw+sTEAoTHfmjbHdLKCnEGFBhfvb/fEfE8mS1IkX5vpNvW5tiFLI/wDRBlcuFuWNt7Wt19cTZTOO2aNNdZpUxOkDVeAJ2JFzOHOT4exk6dRA6EWP8pHRuvaMT+CeFvSrVKygxVGnQQrOp1qSWB2UwYb0xrG7BIieg9UqtNPiIB1gj0AuJ3scA8M4FVqMdVLm0sSyaSANTLIvEBtpjbFh4tnatbPUaOWqU0qIzBiVEBrRIg2vuPXHH/p3NKnmagKRHM1NtJOkMzCbaVJm0d4xqo8ssbSWgDNcJbVUFJ5N4pwSYE8t7Fpi/YHCDgpJzB1gF/M0lYkAi0W32O2+LrwrxM+X5k8uoogfmAtvN7wZMm5vhXw/P5aqxlF1AtZVCkQxAMqQRcExgl8a6EnewLxRUanSUgan2aBYWhpU9DFiNsJstVuLRI366R+3XFq8QZJMyFJGkAnSyGG7G5Gx/fCd+AqTpWqwYCF1rI9bjfGU1ZaoVqwqMl5kkmfsfvjeTaQUJLam0xHeRjni+UagQZ1ALEgHb1MaR9cQ8G421OCoAO0nvviOLQ20Gt4HzCmJZfRhB+k4zDA+MKvW/rjMH2E/iVSlXK/CSJ3HQ/LbHdaqWYsxksZJiLn0xmMx0GBqcbBxmMw0B2MbnG8ZgJOhjYGMxmAbJ8vnHp/A7L7G302wzyviOIFWilQdxyN7ytp9xjMZiZRTLi2GZLiNJ2Apu9F2kANJF/6lE/KMQ8T4dWoP+aJiTYgjSbSJv9cZjMYuKTNbsJyefIAWLdrRsMN04fTcA/CW6ev3xmMxg0JZFXGvDMaWnmVhHrJ2t++JK3DaioHpNprpZl6FNzBNpixHUTjWMxcHouMFYqzlIGunQFgy+2g/3w44ZwulVoU9esP5dipWBcjYiTe+42xrGYT6EkrYpyOeaPwj38gtogRIklpvck3BxZOJ5YoggiSJkE2Xqdhf0xmMxXybBBNLif5VNaRZVVYItd9yfW0C+KR4lypXNCowULUII0qLMI6epvIxmMwvj2xy/VElfOeWhaJJIIHQlhHyA3wXwzhjSWc6muWPcjcdvnjWMxUtGaHHAqc+Y6jUHGsIIB2vJJ3OOs/Xo+dpq0HphxAK1BKq0jaGEzItFsZjMdS0jSPYs8E8Tp0M7WDIdba0ULHL8UmT7RbF0zPGj5ZoqCaegqJsQTbYEg269ZO2MxmKlozWyscczlSjl/yoJQC5/SFG4BkTvbAPh3w+9IM7MCXRXIO4beJ2IIbGYzEjbt5HtPJDQgJuQNj+qRO47nAHH8x+GQO99UW0xfSG3B2kxsLYzGYhbNWlQHmafm02pm2sAe1x/fFbz3h+pltJaCGnSyn9we2MxmJmyKQNUzWkkWP1xmMxmJ4Iz4o//9k="/>
          <p:cNvSpPr>
            <a:spLocks noChangeAspect="1" noChangeArrowheads="1"/>
          </p:cNvSpPr>
          <p:nvPr/>
        </p:nvSpPr>
        <p:spPr bwMode="auto">
          <a:xfrm>
            <a:off x="765175" y="-2206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de-DE" sz="1800"/>
          </a:p>
        </p:txBody>
      </p:sp>
      <p:pic>
        <p:nvPicPr>
          <p:cNvPr id="3086" name="Picture 25" descr="Neuenheimer Feld"/>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0988" y="4267200"/>
            <a:ext cx="381000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7" name="Textfeld 2"/>
          <p:cNvSpPr txBox="1">
            <a:spLocks noChangeArrowheads="1"/>
          </p:cNvSpPr>
          <p:nvPr/>
        </p:nvSpPr>
        <p:spPr bwMode="auto">
          <a:xfrm>
            <a:off x="7670800" y="3194050"/>
            <a:ext cx="47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SAI</a:t>
            </a:r>
            <a:endParaRPr lang="en-GB" altLang="de-DE" sz="1800"/>
          </a:p>
        </p:txBody>
      </p:sp>
      <p:sp>
        <p:nvSpPr>
          <p:cNvPr id="3088" name="Textfeld 5"/>
          <p:cNvSpPr txBox="1">
            <a:spLocks noChangeArrowheads="1"/>
          </p:cNvSpPr>
          <p:nvPr/>
        </p:nvSpPr>
        <p:spPr bwMode="auto">
          <a:xfrm>
            <a:off x="3416300" y="1779588"/>
            <a:ext cx="148470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200" b="1" dirty="0"/>
              <a:t>Departments:</a:t>
            </a:r>
          </a:p>
          <a:p>
            <a:pPr eaLnBrk="1" hangingPunct="1">
              <a:spcBef>
                <a:spcPct val="0"/>
              </a:spcBef>
              <a:buFontTx/>
              <a:buNone/>
            </a:pPr>
            <a:endParaRPr lang="de-DE" altLang="de-DE" sz="1200" b="1" dirty="0"/>
          </a:p>
          <a:p>
            <a:pPr eaLnBrk="1" hangingPunct="1">
              <a:spcBef>
                <a:spcPct val="0"/>
              </a:spcBef>
              <a:buFontTx/>
              <a:buNone/>
            </a:pPr>
            <a:r>
              <a:rPr lang="de-DE" altLang="de-DE" sz="1200" b="1" dirty="0"/>
              <a:t>Economics</a:t>
            </a:r>
          </a:p>
          <a:p>
            <a:pPr eaLnBrk="1" hangingPunct="1">
              <a:spcBef>
                <a:spcPct val="0"/>
              </a:spcBef>
              <a:buFontTx/>
              <a:buNone/>
            </a:pPr>
            <a:r>
              <a:rPr lang="de-DE" altLang="de-DE" sz="1200" b="1" dirty="0"/>
              <a:t>Anthropology</a:t>
            </a:r>
          </a:p>
          <a:p>
            <a:pPr eaLnBrk="1" hangingPunct="1">
              <a:spcBef>
                <a:spcPct val="0"/>
              </a:spcBef>
              <a:buFontTx/>
              <a:buNone/>
            </a:pPr>
            <a:r>
              <a:rPr lang="de-DE" altLang="de-DE" sz="1200" b="1" dirty="0" err="1"/>
              <a:t>Geography</a:t>
            </a:r>
            <a:endParaRPr lang="de-DE" altLang="de-DE" sz="1200" b="1" dirty="0"/>
          </a:p>
          <a:p>
            <a:pPr eaLnBrk="1" hangingPunct="1">
              <a:spcBef>
                <a:spcPct val="0"/>
              </a:spcBef>
              <a:buFontTx/>
              <a:buNone/>
            </a:pPr>
            <a:r>
              <a:rPr lang="de-DE" altLang="de-DE" sz="1200" b="1" dirty="0" err="1"/>
              <a:t>History</a:t>
            </a:r>
            <a:endParaRPr lang="de-DE" altLang="de-DE" sz="1200" b="1" dirty="0"/>
          </a:p>
          <a:p>
            <a:pPr eaLnBrk="1" hangingPunct="1">
              <a:spcBef>
                <a:spcPct val="0"/>
              </a:spcBef>
              <a:buFontTx/>
              <a:buNone/>
            </a:pPr>
            <a:r>
              <a:rPr lang="de-DE" altLang="de-DE" sz="1200" b="1" dirty="0" err="1"/>
              <a:t>Indologiey</a:t>
            </a:r>
            <a:endParaRPr lang="de-DE" altLang="de-DE" sz="1200" b="1" dirty="0"/>
          </a:p>
          <a:p>
            <a:pPr eaLnBrk="1" hangingPunct="1">
              <a:spcBef>
                <a:spcPct val="0"/>
              </a:spcBef>
              <a:buFontTx/>
              <a:buNone/>
            </a:pPr>
            <a:r>
              <a:rPr lang="de-DE" altLang="de-DE" sz="1200" b="1" dirty="0" err="1" smtClean="0"/>
              <a:t>Languages</a:t>
            </a:r>
            <a:endParaRPr lang="de-DE" altLang="de-DE" sz="1200" b="1" dirty="0"/>
          </a:p>
          <a:p>
            <a:pPr eaLnBrk="1" hangingPunct="1">
              <a:spcBef>
                <a:spcPct val="0"/>
              </a:spcBef>
              <a:buFontTx/>
              <a:buNone/>
            </a:pPr>
            <a:r>
              <a:rPr lang="de-DE" altLang="de-DE" sz="1200" b="1" dirty="0"/>
              <a:t>Political </a:t>
            </a:r>
            <a:r>
              <a:rPr lang="de-DE" altLang="de-DE" sz="1200" b="1" dirty="0" err="1" smtClean="0"/>
              <a:t>Sciences</a:t>
            </a:r>
            <a:endParaRPr lang="de-DE" altLang="de-DE" sz="1200" b="1" dirty="0"/>
          </a:p>
        </p:txBody>
      </p:sp>
      <p:sp>
        <p:nvSpPr>
          <p:cNvPr id="3089" name="Textfeld 6"/>
          <p:cNvSpPr txBox="1">
            <a:spLocks noChangeArrowheads="1"/>
          </p:cNvSpPr>
          <p:nvPr/>
        </p:nvSpPr>
        <p:spPr bwMode="auto">
          <a:xfrm>
            <a:off x="2927350" y="5805264"/>
            <a:ext cx="2360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1200" b="1" dirty="0" smtClean="0"/>
              <a:t>SAI Library </a:t>
            </a:r>
            <a:r>
              <a:rPr lang="de-DE" altLang="de-DE" sz="1200" b="1" dirty="0" err="1"/>
              <a:t>holds</a:t>
            </a:r>
            <a:r>
              <a:rPr lang="de-DE" altLang="de-DE" sz="1200" b="1" dirty="0"/>
              <a:t> </a:t>
            </a:r>
            <a:endParaRPr lang="de-DE" altLang="de-DE" sz="1200" b="1" dirty="0" smtClean="0"/>
          </a:p>
          <a:p>
            <a:pPr algn="ctr" eaLnBrk="1" hangingPunct="1">
              <a:spcBef>
                <a:spcPct val="0"/>
              </a:spcBef>
              <a:buFontTx/>
              <a:buNone/>
            </a:pPr>
            <a:r>
              <a:rPr lang="de-DE" altLang="de-DE" sz="1200" b="1" dirty="0" smtClean="0"/>
              <a:t>260,000 </a:t>
            </a:r>
            <a:r>
              <a:rPr lang="de-DE" altLang="de-DE" sz="1200" b="1" dirty="0" err="1"/>
              <a:t>titles</a:t>
            </a:r>
            <a:r>
              <a:rPr lang="de-DE" altLang="de-DE" sz="1200" b="1" dirty="0"/>
              <a:t> on South </a:t>
            </a:r>
            <a:r>
              <a:rPr lang="de-DE" altLang="de-DE" sz="1200" b="1" dirty="0" err="1"/>
              <a:t>Asia</a:t>
            </a:r>
            <a:r>
              <a:rPr lang="de-DE" altLang="de-DE" sz="1200" b="1" dirty="0"/>
              <a:t>.</a:t>
            </a:r>
          </a:p>
        </p:txBody>
      </p:sp>
      <p:sp>
        <p:nvSpPr>
          <p:cNvPr id="2" name="Fußzeilenplatzhalter 1"/>
          <p:cNvSpPr>
            <a:spLocks noGrp="1"/>
          </p:cNvSpPr>
          <p:nvPr>
            <p:ph type="ftr" sz="quarter" idx="11"/>
          </p:nvPr>
        </p:nvSpPr>
        <p:spPr>
          <a:xfrm>
            <a:off x="3124200" y="6411913"/>
            <a:ext cx="2024063" cy="309562"/>
          </a:xfrm>
        </p:spPr>
        <p:txBody>
          <a:bodyPr/>
          <a:lstStyle/>
          <a:p>
            <a:pPr>
              <a:defRPr/>
            </a:pPr>
            <a:endParaRPr lang="en-GB" altLang="de-DE" sz="800" b="1" dirty="0"/>
          </a:p>
        </p:txBody>
      </p:sp>
      <p:sp>
        <p:nvSpPr>
          <p:cNvPr id="3" name="Datumsplatzhalter 2"/>
          <p:cNvSpPr>
            <a:spLocks noGrp="1"/>
          </p:cNvSpPr>
          <p:nvPr>
            <p:ph type="dt" sz="quarter" idx="10"/>
          </p:nvPr>
        </p:nvSpPr>
        <p:spPr/>
        <p:txBody>
          <a:bodyPr/>
          <a:lstStyle/>
          <a:p>
            <a:pPr>
              <a:defRPr/>
            </a:pPr>
            <a:endParaRPr lang="de-DE" altLang="de-DE"/>
          </a:p>
        </p:txBody>
      </p:sp>
    </p:spTree>
    <p:extLst>
      <p:ext uri="{BB962C8B-B14F-4D97-AF65-F5344CB8AC3E}">
        <p14:creationId xmlns:p14="http://schemas.microsoft.com/office/powerpoint/2010/main" val="484147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IN" sz="3200" b="1" dirty="0" smtClean="0">
                <a:latin typeface="Caladea" pitchFamily="18" charset="0"/>
              </a:rPr>
              <a:t>Background</a:t>
            </a:r>
            <a:endParaRPr lang="en-IN" sz="3200" b="1" dirty="0">
              <a:latin typeface="Caladea" pitchFamily="18" charset="0"/>
            </a:endParaRPr>
          </a:p>
        </p:txBody>
      </p:sp>
      <p:sp>
        <p:nvSpPr>
          <p:cNvPr id="3" name="Content Placeholder 2"/>
          <p:cNvSpPr>
            <a:spLocks noGrp="1"/>
          </p:cNvSpPr>
          <p:nvPr>
            <p:ph idx="1"/>
          </p:nvPr>
        </p:nvSpPr>
        <p:spPr>
          <a:xfrm>
            <a:off x="457200" y="1142984"/>
            <a:ext cx="8229600" cy="5286412"/>
          </a:xfrm>
        </p:spPr>
        <p:txBody>
          <a:bodyPr>
            <a:noAutofit/>
          </a:bodyPr>
          <a:lstStyle/>
          <a:p>
            <a:pPr>
              <a:buNone/>
            </a:pPr>
            <a:r>
              <a:rPr lang="en-IN" sz="2000" dirty="0" smtClean="0">
                <a:latin typeface="Caladea" pitchFamily="18" charset="0"/>
              </a:rPr>
              <a:t>The presenter is a trained economist with a background in international comparative </a:t>
            </a:r>
            <a:r>
              <a:rPr lang="en-IN" sz="2000" b="1" dirty="0" smtClean="0">
                <a:latin typeface="Caladea" pitchFamily="18" charset="0"/>
              </a:rPr>
              <a:t>agricultural policy and rural sociology</a:t>
            </a:r>
            <a:r>
              <a:rPr lang="en-IN" sz="2000" dirty="0" smtClean="0">
                <a:latin typeface="Caladea" pitchFamily="18" charset="0"/>
              </a:rPr>
              <a:t>. He started teaching European Common Agricultural (CAP), especially market and price policy, and reviewing and programming German development assistance.</a:t>
            </a:r>
          </a:p>
          <a:p>
            <a:pPr>
              <a:buNone/>
            </a:pPr>
            <a:endParaRPr lang="en-IN" sz="2000" dirty="0" smtClean="0">
              <a:latin typeface="Caladea" pitchFamily="18" charset="0"/>
            </a:endParaRPr>
          </a:p>
          <a:p>
            <a:pPr>
              <a:buNone/>
            </a:pPr>
            <a:r>
              <a:rPr lang="en-IN" sz="2000" dirty="0" smtClean="0">
                <a:latin typeface="Caladea" pitchFamily="18" charset="0"/>
              </a:rPr>
              <a:t>He has worked all over South Asia, mainly on (mega-)</a:t>
            </a:r>
            <a:r>
              <a:rPr lang="en-IN" sz="2000" b="1" dirty="0" smtClean="0">
                <a:latin typeface="Caladea" pitchFamily="18" charset="0"/>
              </a:rPr>
              <a:t>urbanization</a:t>
            </a:r>
            <a:r>
              <a:rPr lang="en-IN" sz="2000" dirty="0" smtClean="0">
                <a:latin typeface="Caladea" pitchFamily="18" charset="0"/>
              </a:rPr>
              <a:t>, </a:t>
            </a:r>
            <a:r>
              <a:rPr lang="en-IN" sz="2000" b="1" dirty="0" smtClean="0">
                <a:latin typeface="Caladea" pitchFamily="18" charset="0"/>
              </a:rPr>
              <a:t>regional cooperation</a:t>
            </a:r>
            <a:r>
              <a:rPr lang="en-IN" sz="2000" dirty="0" smtClean="0">
                <a:latin typeface="Caladea" pitchFamily="18" charset="0"/>
              </a:rPr>
              <a:t>, </a:t>
            </a:r>
            <a:r>
              <a:rPr lang="en-IN" sz="2000" b="1" dirty="0" smtClean="0">
                <a:latin typeface="Caladea" pitchFamily="18" charset="0"/>
              </a:rPr>
              <a:t>economic growth and distribution</a:t>
            </a:r>
            <a:r>
              <a:rPr lang="en-IN" sz="2000" dirty="0" smtClean="0">
                <a:latin typeface="Caladea" pitchFamily="18" charset="0"/>
              </a:rPr>
              <a:t>.</a:t>
            </a:r>
          </a:p>
          <a:p>
            <a:pPr>
              <a:buNone/>
            </a:pPr>
            <a:endParaRPr lang="en-IN" sz="2000" dirty="0" smtClean="0">
              <a:latin typeface="Caladea" pitchFamily="18" charset="0"/>
            </a:endParaRPr>
          </a:p>
          <a:p>
            <a:pPr>
              <a:buNone/>
            </a:pPr>
            <a:r>
              <a:rPr lang="en-IN" sz="2000" dirty="0" smtClean="0">
                <a:latin typeface="Caladea" pitchFamily="18" charset="0"/>
              </a:rPr>
              <a:t>He had been teaching public finance at the </a:t>
            </a:r>
            <a:r>
              <a:rPr lang="en-IN" sz="2000" b="1" dirty="0" smtClean="0">
                <a:latin typeface="Caladea" pitchFamily="18" charset="0"/>
              </a:rPr>
              <a:t>Department of Economics of Himachal Pradesh University at Shimla</a:t>
            </a:r>
            <a:r>
              <a:rPr lang="en-IN" sz="2000" dirty="0" smtClean="0">
                <a:latin typeface="Caladea" pitchFamily="18" charset="0"/>
              </a:rPr>
              <a:t> and has been visiting scholar at the </a:t>
            </a:r>
            <a:r>
              <a:rPr lang="en-IN" sz="2000" b="1" dirty="0" smtClean="0">
                <a:latin typeface="Caladea" pitchFamily="18" charset="0"/>
              </a:rPr>
              <a:t>Academy of International Studies of </a:t>
            </a:r>
            <a:r>
              <a:rPr lang="en-IN" sz="2000" b="1" dirty="0" err="1" smtClean="0">
                <a:latin typeface="Caladea" pitchFamily="18" charset="0"/>
              </a:rPr>
              <a:t>Jamia</a:t>
            </a:r>
            <a:r>
              <a:rPr lang="en-IN" sz="2000" b="1" dirty="0" smtClean="0">
                <a:latin typeface="Caladea" pitchFamily="18" charset="0"/>
              </a:rPr>
              <a:t> </a:t>
            </a:r>
            <a:r>
              <a:rPr lang="en-IN" sz="2000" b="1" dirty="0" err="1" smtClean="0">
                <a:latin typeface="Caladea" pitchFamily="18" charset="0"/>
              </a:rPr>
              <a:t>Millia</a:t>
            </a:r>
            <a:r>
              <a:rPr lang="en-IN" sz="2000" b="1" dirty="0" smtClean="0">
                <a:latin typeface="Caladea" pitchFamily="18" charset="0"/>
              </a:rPr>
              <a:t> </a:t>
            </a:r>
            <a:r>
              <a:rPr lang="en-IN" sz="2000" b="1" dirty="0" err="1" smtClean="0">
                <a:latin typeface="Caladea" pitchFamily="18" charset="0"/>
              </a:rPr>
              <a:t>Islamia</a:t>
            </a:r>
            <a:r>
              <a:rPr lang="en-IN" sz="2000" b="1" dirty="0" smtClean="0">
                <a:latin typeface="Caladea" pitchFamily="18" charset="0"/>
              </a:rPr>
              <a:t>, New </a:t>
            </a:r>
            <a:r>
              <a:rPr lang="en-IN" sz="2000" b="1" smtClean="0">
                <a:latin typeface="Caladea" pitchFamily="18" charset="0"/>
              </a:rPr>
              <a:t>Delhi</a:t>
            </a:r>
            <a:r>
              <a:rPr lang="en-IN" sz="2000" smtClean="0">
                <a:latin typeface="Caladea" pitchFamily="18" charset="0"/>
              </a:rPr>
              <a:t>.</a:t>
            </a:r>
          </a:p>
          <a:p>
            <a:pPr>
              <a:buNone/>
            </a:pPr>
            <a:endParaRPr lang="en-IN" sz="2000" dirty="0" smtClean="0">
              <a:latin typeface="Caladea" pitchFamily="18" charset="0"/>
            </a:endParaRPr>
          </a:p>
          <a:p>
            <a:pPr>
              <a:buNone/>
            </a:pPr>
            <a:r>
              <a:rPr lang="en-IN" sz="2000" dirty="0" smtClean="0">
                <a:latin typeface="Caladea" pitchFamily="18" charset="0"/>
              </a:rPr>
              <a:t>He is Associate Member of the South Asia Institute of Heidelberg University, Germany, where he has been working since 1971.</a:t>
            </a:r>
            <a:endParaRPr lang="en-IN" sz="2000" dirty="0">
              <a:latin typeface="Calade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3200" b="1" dirty="0" smtClean="0">
                <a:latin typeface="Caladea" panose="02040503050406030204" pitchFamily="18" charset="0"/>
                <a:cs typeface="Times New Roman" panose="02020603050405020304" pitchFamily="18" charset="0"/>
              </a:rPr>
              <a:t>The </a:t>
            </a:r>
            <a:r>
              <a:rPr lang="de-DE" sz="3200" b="1" dirty="0" err="1" smtClean="0">
                <a:latin typeface="Caladea" panose="02040503050406030204" pitchFamily="18" charset="0"/>
                <a:cs typeface="Times New Roman" panose="02020603050405020304" pitchFamily="18" charset="0"/>
              </a:rPr>
              <a:t>task</a:t>
            </a:r>
            <a:endParaRPr lang="en-GB" sz="3200" b="1" dirty="0">
              <a:latin typeface="Caladea" panose="02040503050406030204" pitchFamily="18" charset="0"/>
              <a:cs typeface="Times New Roman" panose="02020603050405020304" pitchFamily="18" charset="0"/>
            </a:endParaRPr>
          </a:p>
        </p:txBody>
      </p:sp>
      <p:sp>
        <p:nvSpPr>
          <p:cNvPr id="3" name="Inhaltsplatzhalter 2"/>
          <p:cNvSpPr>
            <a:spLocks noGrp="1"/>
          </p:cNvSpPr>
          <p:nvPr>
            <p:ph idx="1"/>
          </p:nvPr>
        </p:nvSpPr>
        <p:spPr>
          <a:xfrm>
            <a:off x="251520" y="1124744"/>
            <a:ext cx="8640960" cy="5001419"/>
          </a:xfrm>
        </p:spPr>
        <p:txBody>
          <a:bodyPr>
            <a:noAutofit/>
          </a:bodyPr>
          <a:lstStyle/>
          <a:p>
            <a:pPr marL="0" indent="0">
              <a:buNone/>
            </a:pPr>
            <a:r>
              <a:rPr lang="en-GB" sz="2000" b="1" dirty="0" smtClean="0">
                <a:latin typeface="Caladea" panose="02040503050406030204" pitchFamily="18" charset="0"/>
                <a:cs typeface="Times New Roman" panose="02020603050405020304" pitchFamily="18" charset="0"/>
              </a:rPr>
              <a:t>Economic textbooks start on  a high level of abstraction:</a:t>
            </a:r>
          </a:p>
          <a:p>
            <a:pPr marL="0" indent="0">
              <a:buNone/>
            </a:pPr>
            <a:r>
              <a:rPr lang="en-GB" sz="2000" b="1" dirty="0" smtClean="0">
                <a:latin typeface="Caladea" panose="02040503050406030204" pitchFamily="18" charset="0"/>
                <a:cs typeface="Times New Roman" panose="02020603050405020304" pitchFamily="18" charset="0"/>
              </a:rPr>
              <a:t>One or two products, produced by one or two production factors,</a:t>
            </a:r>
          </a:p>
          <a:p>
            <a:pPr marL="0" indent="0">
              <a:buNone/>
            </a:pPr>
            <a:r>
              <a:rPr lang="en-GB" sz="2000" b="1" dirty="0" smtClean="0">
                <a:latin typeface="Caladea" panose="02040503050406030204" pitchFamily="18" charset="0"/>
                <a:cs typeface="Times New Roman" panose="02020603050405020304" pitchFamily="18" charset="0"/>
              </a:rPr>
              <a:t>Total information, neither time nor space, rational behaviour, etc.</a:t>
            </a:r>
          </a:p>
          <a:p>
            <a:pPr marL="0" indent="0">
              <a:buNone/>
            </a:pPr>
            <a:endParaRPr lang="en-GB" sz="2000" b="1" dirty="0">
              <a:latin typeface="Caladea" panose="02040503050406030204" pitchFamily="18" charset="0"/>
              <a:cs typeface="Times New Roman" panose="02020603050405020304" pitchFamily="18" charset="0"/>
            </a:endParaRPr>
          </a:p>
          <a:p>
            <a:pPr marL="0" indent="0">
              <a:buNone/>
            </a:pPr>
            <a:r>
              <a:rPr lang="en-GB" sz="2000" b="1" dirty="0" smtClean="0">
                <a:latin typeface="Caladea" panose="02040503050406030204" pitchFamily="18" charset="0"/>
                <a:cs typeface="Times New Roman" panose="02020603050405020304" pitchFamily="18" charset="0"/>
              </a:rPr>
              <a:t>Only at a later stage the state is introduced as an actor. Much of the discussion concentrates on the question of the particular advantages of private versus public and the roles of markets and the state.</a:t>
            </a:r>
          </a:p>
          <a:p>
            <a:pPr marL="0" indent="0">
              <a:buNone/>
            </a:pPr>
            <a:endParaRPr lang="en-GB" sz="2000" b="1" dirty="0">
              <a:latin typeface="Caladea" panose="02040503050406030204" pitchFamily="18" charset="0"/>
              <a:cs typeface="Times New Roman" panose="02020603050405020304" pitchFamily="18" charset="0"/>
            </a:endParaRPr>
          </a:p>
          <a:p>
            <a:pPr marL="0" indent="0">
              <a:buNone/>
            </a:pPr>
            <a:r>
              <a:rPr lang="en-GB" sz="2000" b="1" dirty="0" smtClean="0">
                <a:latin typeface="Caladea" panose="02040503050406030204" pitchFamily="18" charset="0"/>
                <a:cs typeface="Times New Roman" panose="02020603050405020304" pitchFamily="18" charset="0"/>
              </a:rPr>
              <a:t>If the economy is considered as a game, the state is the one who organizes the game, he sets the rules of the game, is the umpire and penalizes any offences against the </a:t>
            </a:r>
            <a:r>
              <a:rPr lang="en-GB" sz="2000" b="1" dirty="0" smtClean="0">
                <a:latin typeface="Caladea" panose="02040503050406030204" pitchFamily="18" charset="0"/>
                <a:cs typeface="Times New Roman" panose="02020603050405020304" pitchFamily="18" charset="0"/>
              </a:rPr>
              <a:t>rules of </a:t>
            </a:r>
            <a:r>
              <a:rPr lang="en-GB" sz="2000" b="1" dirty="0" smtClean="0">
                <a:latin typeface="Caladea" panose="02040503050406030204" pitchFamily="18" charset="0"/>
                <a:cs typeface="Times New Roman" panose="02020603050405020304" pitchFamily="18" charset="0"/>
              </a:rPr>
              <a:t>the game.</a:t>
            </a:r>
          </a:p>
          <a:p>
            <a:pPr marL="0" indent="0">
              <a:buNone/>
            </a:pPr>
            <a:endParaRPr lang="en-GB" sz="2000" b="1" dirty="0">
              <a:latin typeface="Caladea" panose="02040503050406030204" pitchFamily="18" charset="0"/>
              <a:cs typeface="Times New Roman" panose="02020603050405020304" pitchFamily="18" charset="0"/>
            </a:endParaRPr>
          </a:p>
          <a:p>
            <a:pPr marL="0" indent="0">
              <a:buNone/>
            </a:pPr>
            <a:r>
              <a:rPr lang="en-GB" sz="2000" b="1" dirty="0" smtClean="0">
                <a:latin typeface="Caladea" panose="02040503050406030204" pitchFamily="18" charset="0"/>
                <a:cs typeface="Times New Roman" panose="02020603050405020304" pitchFamily="18" charset="0"/>
              </a:rPr>
              <a:t>But more than often the state is also  a (major) player in the game, which means that he has to control himself.</a:t>
            </a:r>
          </a:p>
          <a:p>
            <a:pPr marL="0" indent="0">
              <a:buNone/>
            </a:pPr>
            <a:endParaRPr lang="en-GB" sz="2000" b="1" dirty="0">
              <a:latin typeface="Caladea" panose="02040503050406030204" pitchFamily="18" charset="0"/>
              <a:cs typeface="Times New Roman" panose="02020603050405020304" pitchFamily="18" charset="0"/>
            </a:endParaRPr>
          </a:p>
          <a:p>
            <a:pPr marL="0" indent="0">
              <a:buNone/>
            </a:pPr>
            <a:endParaRPr lang="en-GB" sz="2000" b="1" dirty="0">
              <a:latin typeface="Calade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988731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Caladea" pitchFamily="18" charset="0"/>
              </a:rPr>
              <a:t>Who or what is the state?</a:t>
            </a:r>
            <a:endParaRPr lang="en-IN" sz="3200" b="1" dirty="0">
              <a:latin typeface="Caladea"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IN" sz="2400" dirty="0" smtClean="0">
                <a:latin typeface="Caladea" pitchFamily="18" charset="0"/>
              </a:rPr>
              <a:t>In real life, however, it is difficult to describe who or what the state actually is.</a:t>
            </a:r>
          </a:p>
          <a:p>
            <a:pPr>
              <a:buNone/>
            </a:pPr>
            <a:endParaRPr lang="en-IN" sz="2400" dirty="0">
              <a:latin typeface="Caladea" pitchFamily="18" charset="0"/>
            </a:endParaRPr>
          </a:p>
          <a:p>
            <a:pPr>
              <a:buNone/>
            </a:pPr>
            <a:r>
              <a:rPr lang="en-IN" sz="2400" dirty="0" smtClean="0">
                <a:latin typeface="Caladea" pitchFamily="18" charset="0"/>
              </a:rPr>
              <a:t>For example:</a:t>
            </a:r>
          </a:p>
          <a:p>
            <a:pPr>
              <a:buNone/>
            </a:pPr>
            <a:endParaRPr lang="en-IN" sz="2400" dirty="0">
              <a:latin typeface="Caladea" pitchFamily="18" charset="0"/>
            </a:endParaRPr>
          </a:p>
          <a:p>
            <a:pPr>
              <a:buNone/>
            </a:pPr>
            <a:r>
              <a:rPr lang="en-IN" sz="2400" dirty="0" smtClean="0">
                <a:latin typeface="Caladea" pitchFamily="18" charset="0"/>
              </a:rPr>
              <a:t>In most countries you need a driver’s licence that allows you to drive a motor vehicle. The licence is usually granted by a government office, on the condition that the driver is physically fit to do so, or if short sighted, needs glasses. The eyes are examined by a private doctor, who himself needs some state approved qualifications. Such he becomes part of the state apparatus.</a:t>
            </a:r>
          </a:p>
          <a:p>
            <a:pPr>
              <a:buNone/>
            </a:pPr>
            <a:r>
              <a:rPr lang="en-IN" sz="2400" dirty="0" smtClean="0">
                <a:latin typeface="Caladea" pitchFamily="18" charset="0"/>
              </a:rPr>
              <a:t>There are many more such </a:t>
            </a:r>
            <a:r>
              <a:rPr lang="en-IN" sz="2400" dirty="0" err="1" smtClean="0">
                <a:latin typeface="Caladea" pitchFamily="18" charset="0"/>
              </a:rPr>
              <a:t>examaples</a:t>
            </a:r>
            <a:r>
              <a:rPr lang="en-IN" sz="2400" dirty="0" smtClean="0">
                <a:latin typeface="Caladea" pitchFamily="18" charset="0"/>
              </a:rPr>
              <a:t>. </a:t>
            </a:r>
          </a:p>
          <a:p>
            <a:pPr>
              <a:buNone/>
            </a:pPr>
            <a:endParaRPr lang="en-IN" sz="2400" dirty="0">
              <a:latin typeface="Caladea" pitchFamily="18" charset="0"/>
            </a:endParaRPr>
          </a:p>
          <a:p>
            <a:pPr>
              <a:buNone/>
            </a:pPr>
            <a:endParaRPr lang="en-IN" sz="2400" dirty="0" smtClean="0">
              <a:latin typeface="Caladea" pitchFamily="18" charset="0"/>
            </a:endParaRPr>
          </a:p>
          <a:p>
            <a:pPr>
              <a:buNone/>
            </a:pPr>
            <a:endParaRPr lang="en-IN" sz="2400" dirty="0">
              <a:latin typeface="Calade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buNone/>
            </a:pPr>
            <a:r>
              <a:rPr lang="en-IN" sz="2400" b="1" dirty="0" smtClean="0">
                <a:latin typeface="Caladea" panose="02040503050406030204" pitchFamily="18" charset="0"/>
              </a:rPr>
              <a:t>Simple economic models deal with private goods, i.e. goods provided by private actors.</a:t>
            </a:r>
          </a:p>
          <a:p>
            <a:pPr>
              <a:buNone/>
            </a:pPr>
            <a:endParaRPr lang="en-IN" sz="2400" b="1" dirty="0">
              <a:latin typeface="Caladea" panose="02040503050406030204" pitchFamily="18" charset="0"/>
            </a:endParaRPr>
          </a:p>
          <a:p>
            <a:pPr>
              <a:buNone/>
            </a:pPr>
            <a:r>
              <a:rPr lang="en-IN" sz="2400" b="1" dirty="0" smtClean="0">
                <a:latin typeface="Caladea" panose="02040503050406030204" pitchFamily="18" charset="0"/>
              </a:rPr>
              <a:t>But there are so called public goods that usually are characterized by external effects and/or constitute natural monopolies because of high fixed costs.</a:t>
            </a:r>
          </a:p>
          <a:p>
            <a:pPr>
              <a:buNone/>
            </a:pPr>
            <a:endParaRPr lang="en-IN" sz="2400" b="1" dirty="0">
              <a:latin typeface="Caladea" panose="02040503050406030204" pitchFamily="18" charset="0"/>
            </a:endParaRPr>
          </a:p>
          <a:p>
            <a:pPr>
              <a:buNone/>
            </a:pPr>
            <a:r>
              <a:rPr lang="en-IN" sz="2400" b="1" dirty="0" smtClean="0">
                <a:latin typeface="Caladea" panose="02040503050406030204" pitchFamily="18" charset="0"/>
              </a:rPr>
              <a:t>Example: It would make no sense to have three parallel irrigation canals competing. We rather have one that has a monopoly, which needs regulation.</a:t>
            </a:r>
            <a:endParaRPr lang="en-IN" sz="2400" b="1" dirty="0">
              <a:latin typeface="Caladea" panose="02040503050406030204" pitchFamily="18" charset="0"/>
            </a:endParaRPr>
          </a:p>
        </p:txBody>
      </p:sp>
      <p:sp>
        <p:nvSpPr>
          <p:cNvPr id="4" name="Titel 3"/>
          <p:cNvSpPr>
            <a:spLocks noGrp="1"/>
          </p:cNvSpPr>
          <p:nvPr>
            <p:ph type="title"/>
          </p:nvPr>
        </p:nvSpPr>
        <p:spPr>
          <a:xfrm>
            <a:off x="446856" y="274638"/>
            <a:ext cx="8229600" cy="1143000"/>
          </a:xfrm>
        </p:spPr>
        <p:txBody>
          <a:bodyPr>
            <a:normAutofit/>
          </a:bodyPr>
          <a:lstStyle/>
          <a:p>
            <a:r>
              <a:rPr lang="en-GB" sz="3200" b="1" dirty="0" smtClean="0">
                <a:latin typeface="Caladea" panose="02040503050406030204" pitchFamily="18" charset="0"/>
                <a:cs typeface="Times New Roman" panose="02020603050405020304" pitchFamily="18" charset="0"/>
              </a:rPr>
              <a:t>Private and public goods</a:t>
            </a:r>
            <a:endParaRPr lang="en-GB" sz="3200" b="1" dirty="0">
              <a:latin typeface="Caladea" panose="020405030504060302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3200" b="1" dirty="0" smtClean="0">
                <a:latin typeface="Caladea" panose="02040503050406030204" pitchFamily="18" charset="0"/>
                <a:cs typeface="Times New Roman" panose="02020603050405020304" pitchFamily="18" charset="0"/>
              </a:rPr>
              <a:t>The </a:t>
            </a:r>
            <a:r>
              <a:rPr lang="de-DE" sz="3200" b="1" dirty="0" err="1" smtClean="0">
                <a:latin typeface="Caladea" panose="02040503050406030204" pitchFamily="18" charset="0"/>
                <a:cs typeface="Times New Roman" panose="02020603050405020304" pitchFamily="18" charset="0"/>
              </a:rPr>
              <a:t>state</a:t>
            </a:r>
            <a:r>
              <a:rPr lang="de-DE" sz="3200" b="1" dirty="0" smtClean="0">
                <a:latin typeface="Caladea" panose="02040503050406030204" pitchFamily="18" charset="0"/>
                <a:cs typeface="Times New Roman" panose="02020603050405020304" pitchFamily="18" charset="0"/>
              </a:rPr>
              <a:t> in a multi-level </a:t>
            </a:r>
            <a:r>
              <a:rPr lang="de-DE" sz="3200" b="1" dirty="0" err="1" smtClean="0">
                <a:latin typeface="Caladea" panose="02040503050406030204" pitchFamily="18" charset="0"/>
                <a:cs typeface="Times New Roman" panose="02020603050405020304" pitchFamily="18" charset="0"/>
              </a:rPr>
              <a:t>set-up</a:t>
            </a:r>
            <a:endParaRPr lang="en-GB" sz="2700" b="1" dirty="0">
              <a:latin typeface="Caladea" panose="02040503050406030204" pitchFamily="18" charset="0"/>
              <a:cs typeface="Times New Roman" panose="02020603050405020304" pitchFamily="18" charset="0"/>
            </a:endParaRPr>
          </a:p>
        </p:txBody>
      </p:sp>
      <p:sp>
        <p:nvSpPr>
          <p:cNvPr id="3" name="Inhaltsplatzhalter 2"/>
          <p:cNvSpPr>
            <a:spLocks noGrp="1"/>
          </p:cNvSpPr>
          <p:nvPr>
            <p:ph idx="1"/>
          </p:nvPr>
        </p:nvSpPr>
        <p:spPr>
          <a:xfrm>
            <a:off x="457200" y="1307901"/>
            <a:ext cx="8229600" cy="5073427"/>
          </a:xfrm>
        </p:spPr>
        <p:txBody>
          <a:bodyPr>
            <a:normAutofit/>
          </a:bodyPr>
          <a:lstStyle/>
          <a:p>
            <a:pPr marL="0" indent="0">
              <a:buNone/>
            </a:pPr>
            <a:r>
              <a:rPr lang="en-GB" sz="2400" b="1" dirty="0" smtClean="0">
                <a:latin typeface="Caladea" panose="02040503050406030204" pitchFamily="18" charset="0"/>
                <a:cs typeface="Times New Roman" panose="02020603050405020304" pitchFamily="18" charset="0"/>
              </a:rPr>
              <a:t>India and Germany are federal states with several levels of political and administrative organization.</a:t>
            </a:r>
          </a:p>
          <a:p>
            <a:pPr marL="0" indent="0">
              <a:buNone/>
            </a:pPr>
            <a:endParaRPr lang="en-GB" sz="2400" b="1" dirty="0">
              <a:latin typeface="Caladea" panose="02040503050406030204" pitchFamily="18" charset="0"/>
              <a:cs typeface="Times New Roman" panose="02020603050405020304" pitchFamily="18" charset="0"/>
            </a:endParaRPr>
          </a:p>
          <a:p>
            <a:pPr marL="0" indent="0">
              <a:buNone/>
            </a:pPr>
            <a:r>
              <a:rPr lang="en-GB" sz="2400" b="1" dirty="0" smtClean="0">
                <a:latin typeface="Caladea" panose="02040503050406030204" pitchFamily="18" charset="0"/>
                <a:cs typeface="Times New Roman" panose="02020603050405020304" pitchFamily="18" charset="0"/>
              </a:rPr>
              <a:t>The set up follows the principle of subsidiarity, which means that things are to be organized on the lowest possible level.</a:t>
            </a:r>
          </a:p>
          <a:p>
            <a:pPr marL="0" indent="0">
              <a:buNone/>
            </a:pPr>
            <a:endParaRPr lang="en-GB" sz="2400" b="1" dirty="0">
              <a:latin typeface="Caladea" panose="02040503050406030204" pitchFamily="18" charset="0"/>
              <a:cs typeface="Times New Roman" panose="02020603050405020304" pitchFamily="18" charset="0"/>
            </a:endParaRPr>
          </a:p>
          <a:p>
            <a:pPr marL="0" indent="0">
              <a:buNone/>
            </a:pPr>
            <a:r>
              <a:rPr lang="en-GB" sz="2400" b="1" dirty="0" smtClean="0">
                <a:latin typeface="Caladea" panose="02040503050406030204" pitchFamily="18" charset="0"/>
                <a:cs typeface="Times New Roman" panose="02020603050405020304" pitchFamily="18" charset="0"/>
              </a:rPr>
              <a:t>This can be understood locally/regionally like in a village-district-state-union set-up, but also socially/culturally in a sense that each group runs their own schools, hospitals etc.</a:t>
            </a:r>
            <a:endParaRPr lang="en-GB" sz="2400" b="1" dirty="0">
              <a:latin typeface="Calade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241632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Arial" panose="020B0604020202020204" pitchFamily="34" charset="0"/>
                <a:cs typeface="Arial" panose="020B0604020202020204" pitchFamily="34" charset="0"/>
              </a:rPr>
              <a:t>Non </a:t>
            </a:r>
            <a:r>
              <a:rPr lang="de-DE" sz="3200" b="1" dirty="0" err="1" smtClean="0">
                <a:latin typeface="Arial" panose="020B0604020202020204" pitchFamily="34" charset="0"/>
                <a:cs typeface="Arial" panose="020B0604020202020204" pitchFamily="34" charset="0"/>
              </a:rPr>
              <a:t>state</a:t>
            </a:r>
            <a:r>
              <a:rPr lang="de-DE" sz="3200" b="1" dirty="0" smtClean="0">
                <a:latin typeface="Arial" panose="020B0604020202020204" pitchFamily="34" charset="0"/>
                <a:cs typeface="Arial" panose="020B0604020202020204" pitchFamily="34" charset="0"/>
              </a:rPr>
              <a:t> </a:t>
            </a:r>
            <a:r>
              <a:rPr lang="de-DE" sz="3200" b="1" dirty="0" err="1" smtClean="0">
                <a:latin typeface="Arial" panose="020B0604020202020204" pitchFamily="34" charset="0"/>
                <a:cs typeface="Arial" panose="020B0604020202020204" pitchFamily="34" charset="0"/>
              </a:rPr>
              <a:t>actors</a:t>
            </a:r>
            <a:endParaRPr lang="de-DE" sz="32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lnSpcReduction="10000"/>
          </a:bodyPr>
          <a:lstStyle/>
          <a:p>
            <a:pPr marL="0" indent="0">
              <a:buNone/>
            </a:pPr>
            <a:r>
              <a:rPr lang="de-DE" dirty="0" err="1" smtClean="0"/>
              <a:t>Often</a:t>
            </a:r>
            <a:r>
              <a:rPr lang="de-DE" dirty="0" smtClean="0"/>
              <a:t> </a:t>
            </a:r>
            <a:r>
              <a:rPr lang="de-DE" dirty="0" err="1" smtClean="0"/>
              <a:t>overlooked</a:t>
            </a:r>
            <a:r>
              <a:rPr lang="de-DE" dirty="0" smtClean="0"/>
              <a:t> </a:t>
            </a:r>
            <a:r>
              <a:rPr lang="de-DE" dirty="0" err="1" smtClean="0"/>
              <a:t>are</a:t>
            </a:r>
            <a:r>
              <a:rPr lang="de-DE" dirty="0" smtClean="0"/>
              <a:t> para-</a:t>
            </a:r>
            <a:r>
              <a:rPr lang="de-DE" dirty="0" err="1" smtClean="0"/>
              <a:t>statals</a:t>
            </a:r>
            <a:r>
              <a:rPr lang="de-DE" dirty="0" smtClean="0"/>
              <a:t>, semi-</a:t>
            </a:r>
            <a:r>
              <a:rPr lang="de-DE" dirty="0" err="1" smtClean="0"/>
              <a:t>government</a:t>
            </a:r>
            <a:r>
              <a:rPr lang="de-DE" dirty="0" smtClean="0"/>
              <a:t>, not </a:t>
            </a:r>
            <a:r>
              <a:rPr lang="de-DE" dirty="0" err="1" smtClean="0"/>
              <a:t>for</a:t>
            </a:r>
            <a:r>
              <a:rPr lang="de-DE" dirty="0" smtClean="0"/>
              <a:t> </a:t>
            </a:r>
            <a:r>
              <a:rPr lang="de-DE" dirty="0" err="1" smtClean="0"/>
              <a:t>profit</a:t>
            </a:r>
            <a:r>
              <a:rPr lang="de-DE" dirty="0" smtClean="0"/>
              <a:t>, </a:t>
            </a:r>
            <a:r>
              <a:rPr lang="de-DE" dirty="0" err="1" smtClean="0"/>
              <a:t>charitable</a:t>
            </a:r>
            <a:r>
              <a:rPr lang="de-DE" dirty="0" smtClean="0"/>
              <a:t> </a:t>
            </a:r>
            <a:r>
              <a:rPr lang="de-DE" dirty="0" err="1" smtClean="0"/>
              <a:t>organizations</a:t>
            </a:r>
            <a:r>
              <a:rPr lang="de-DE" dirty="0" smtClean="0"/>
              <a:t>, </a:t>
            </a:r>
            <a:r>
              <a:rPr lang="de-DE" dirty="0" err="1" smtClean="0"/>
              <a:t>trusts</a:t>
            </a:r>
            <a:r>
              <a:rPr lang="de-DE" dirty="0" smtClean="0"/>
              <a:t>, </a:t>
            </a:r>
            <a:r>
              <a:rPr lang="de-DE" dirty="0" smtClean="0"/>
              <a:t>NGOs.</a:t>
            </a:r>
            <a:endParaRPr lang="de-DE" dirty="0" smtClean="0"/>
          </a:p>
          <a:p>
            <a:pPr marL="0" indent="0">
              <a:buNone/>
            </a:pPr>
            <a:endParaRPr lang="de-DE" dirty="0"/>
          </a:p>
          <a:p>
            <a:pPr marL="0" indent="0">
              <a:buNone/>
            </a:pPr>
            <a:r>
              <a:rPr lang="de-DE" dirty="0" err="1" smtClean="0"/>
              <a:t>There</a:t>
            </a:r>
            <a:r>
              <a:rPr lang="de-DE" dirty="0" smtClean="0"/>
              <a:t> </a:t>
            </a:r>
            <a:r>
              <a:rPr lang="de-DE" dirty="0" err="1" smtClean="0"/>
              <a:t>is</a:t>
            </a:r>
            <a:r>
              <a:rPr lang="de-DE" dirty="0" smtClean="0"/>
              <a:t> a </a:t>
            </a:r>
            <a:r>
              <a:rPr lang="de-DE" dirty="0" err="1" smtClean="0"/>
              <a:t>whole</a:t>
            </a:r>
            <a:r>
              <a:rPr lang="de-DE" dirty="0" smtClean="0"/>
              <a:t> </a:t>
            </a:r>
            <a:r>
              <a:rPr lang="de-DE" dirty="0" err="1" smtClean="0"/>
              <a:t>lot</a:t>
            </a:r>
            <a:r>
              <a:rPr lang="de-DE" dirty="0" smtClean="0"/>
              <a:t> </a:t>
            </a:r>
            <a:r>
              <a:rPr lang="de-DE" dirty="0" err="1" smtClean="0"/>
              <a:t>of</a:t>
            </a:r>
            <a:r>
              <a:rPr lang="de-DE" dirty="0" smtClean="0"/>
              <a:t> </a:t>
            </a:r>
            <a:r>
              <a:rPr lang="de-DE" dirty="0" err="1" smtClean="0"/>
              <a:t>institutions</a:t>
            </a:r>
            <a:r>
              <a:rPr lang="de-DE" dirty="0" smtClean="0"/>
              <a:t> </a:t>
            </a:r>
            <a:r>
              <a:rPr lang="de-DE" dirty="0" err="1" smtClean="0"/>
              <a:t>that</a:t>
            </a:r>
            <a:r>
              <a:rPr lang="de-DE" dirty="0" smtClean="0"/>
              <a:t> </a:t>
            </a:r>
            <a:r>
              <a:rPr lang="de-DE" dirty="0" err="1" smtClean="0"/>
              <a:t>are</a:t>
            </a:r>
            <a:r>
              <a:rPr lang="de-DE" dirty="0" smtClean="0"/>
              <a:t> not </a:t>
            </a:r>
            <a:r>
              <a:rPr lang="de-DE" dirty="0" err="1" smtClean="0"/>
              <a:t>strictly</a:t>
            </a:r>
            <a:r>
              <a:rPr lang="de-DE" dirty="0" smtClean="0"/>
              <a:t> private </a:t>
            </a:r>
            <a:r>
              <a:rPr lang="de-DE" dirty="0" err="1" smtClean="0"/>
              <a:t>or</a:t>
            </a:r>
            <a:r>
              <a:rPr lang="de-DE" dirty="0" smtClean="0"/>
              <a:t> </a:t>
            </a:r>
            <a:r>
              <a:rPr lang="de-DE" dirty="0" err="1" smtClean="0"/>
              <a:t>public</a:t>
            </a:r>
            <a:r>
              <a:rPr lang="de-DE" dirty="0" smtClean="0"/>
              <a:t>, </a:t>
            </a:r>
            <a:r>
              <a:rPr lang="de-DE" dirty="0" err="1" smtClean="0"/>
              <a:t>especially</a:t>
            </a:r>
            <a:r>
              <a:rPr lang="de-DE" dirty="0" smtClean="0"/>
              <a:t> in </a:t>
            </a:r>
            <a:r>
              <a:rPr lang="de-DE" dirty="0" err="1" smtClean="0"/>
              <a:t>the</a:t>
            </a:r>
            <a:r>
              <a:rPr lang="de-DE" dirty="0" smtClean="0"/>
              <a:t> </a:t>
            </a:r>
            <a:r>
              <a:rPr lang="de-DE" dirty="0" err="1" smtClean="0"/>
              <a:t>services</a:t>
            </a:r>
            <a:r>
              <a:rPr lang="de-DE" dirty="0" smtClean="0"/>
              <a:t> </a:t>
            </a:r>
            <a:r>
              <a:rPr lang="de-DE" dirty="0" err="1" smtClean="0"/>
              <a:t>sectors</a:t>
            </a:r>
            <a:r>
              <a:rPr lang="de-DE" dirty="0" smtClean="0"/>
              <a:t>, </a:t>
            </a:r>
            <a:r>
              <a:rPr lang="de-DE" dirty="0" err="1" smtClean="0"/>
              <a:t>often</a:t>
            </a:r>
            <a:r>
              <a:rPr lang="de-DE" dirty="0" smtClean="0"/>
              <a:t> </a:t>
            </a:r>
            <a:r>
              <a:rPr lang="de-DE" dirty="0" err="1" smtClean="0"/>
              <a:t>enjoying</a:t>
            </a:r>
            <a:r>
              <a:rPr lang="de-DE" dirty="0" smtClean="0"/>
              <a:t> </a:t>
            </a:r>
            <a:r>
              <a:rPr lang="de-DE" dirty="0" err="1" smtClean="0"/>
              <a:t>far</a:t>
            </a:r>
            <a:r>
              <a:rPr lang="de-DE" dirty="0" smtClean="0"/>
              <a:t> </a:t>
            </a:r>
            <a:r>
              <a:rPr lang="de-DE" dirty="0" err="1" smtClean="0"/>
              <a:t>reaching</a:t>
            </a:r>
            <a:r>
              <a:rPr lang="de-DE" dirty="0" smtClean="0"/>
              <a:t> </a:t>
            </a:r>
            <a:r>
              <a:rPr lang="de-DE" dirty="0" err="1" smtClean="0"/>
              <a:t>privileges</a:t>
            </a:r>
            <a:r>
              <a:rPr lang="de-DE" dirty="0" smtClean="0"/>
              <a:t> </a:t>
            </a:r>
            <a:r>
              <a:rPr lang="de-DE" dirty="0" err="1" smtClean="0"/>
              <a:t>and</a:t>
            </a:r>
            <a:r>
              <a:rPr lang="de-DE" dirty="0" smtClean="0"/>
              <a:t> </a:t>
            </a:r>
            <a:r>
              <a:rPr lang="de-DE" dirty="0" err="1" smtClean="0"/>
              <a:t>rights</a:t>
            </a:r>
            <a:r>
              <a:rPr lang="de-DE" dirty="0" smtClean="0"/>
              <a:t>, </a:t>
            </a:r>
            <a:r>
              <a:rPr lang="de-DE" dirty="0" err="1" smtClean="0"/>
              <a:t>if</a:t>
            </a:r>
            <a:r>
              <a:rPr lang="de-DE" dirty="0" smtClean="0"/>
              <a:t> </a:t>
            </a:r>
            <a:r>
              <a:rPr lang="de-DE" dirty="0" err="1" smtClean="0"/>
              <a:t>we</a:t>
            </a:r>
            <a:r>
              <a:rPr lang="de-DE" dirty="0" smtClean="0"/>
              <a:t> </a:t>
            </a:r>
            <a:r>
              <a:rPr lang="de-DE" dirty="0" err="1" smtClean="0"/>
              <a:t>only</a:t>
            </a:r>
            <a:r>
              <a:rPr lang="de-DE" dirty="0" smtClean="0"/>
              <a:t> </a:t>
            </a:r>
            <a:r>
              <a:rPr lang="de-DE" dirty="0" err="1" smtClean="0"/>
              <a:t>think</a:t>
            </a:r>
            <a:r>
              <a:rPr lang="de-DE" dirty="0" smtClean="0"/>
              <a:t> </a:t>
            </a:r>
            <a:r>
              <a:rPr lang="de-DE" dirty="0" err="1" smtClean="0"/>
              <a:t>of</a:t>
            </a:r>
            <a:r>
              <a:rPr lang="de-DE" dirty="0" smtClean="0"/>
              <a:t> traditional </a:t>
            </a:r>
            <a:r>
              <a:rPr lang="de-DE" dirty="0" err="1" smtClean="0"/>
              <a:t>rights</a:t>
            </a:r>
            <a:r>
              <a:rPr lang="de-DE" dirty="0" smtClean="0"/>
              <a:t> </a:t>
            </a:r>
            <a:r>
              <a:rPr lang="de-DE" dirty="0" err="1" smtClean="0"/>
              <a:t>to</a:t>
            </a:r>
            <a:r>
              <a:rPr lang="de-DE" dirty="0" smtClean="0"/>
              <a:t> </a:t>
            </a:r>
            <a:r>
              <a:rPr lang="de-DE" dirty="0" err="1" smtClean="0"/>
              <a:t>common</a:t>
            </a:r>
            <a:r>
              <a:rPr lang="de-DE" dirty="0" smtClean="0"/>
              <a:t> </a:t>
            </a:r>
            <a:r>
              <a:rPr lang="de-DE" dirty="0" err="1" smtClean="0"/>
              <a:t>resources</a:t>
            </a:r>
            <a:r>
              <a:rPr lang="de-DE" dirty="0" smtClean="0"/>
              <a:t>.</a:t>
            </a:r>
            <a:endParaRPr lang="de-DE" dirty="0"/>
          </a:p>
        </p:txBody>
      </p:sp>
    </p:spTree>
    <p:extLst>
      <p:ext uri="{BB962C8B-B14F-4D97-AF65-F5344CB8AC3E}">
        <p14:creationId xmlns:p14="http://schemas.microsoft.com/office/powerpoint/2010/main" val="7501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Caladea" panose="02040503050406030204" pitchFamily="18" charset="0"/>
              </a:rPr>
              <a:t>Holding state and economy together:</a:t>
            </a:r>
            <a:br>
              <a:rPr lang="de-DE" sz="3200" b="1" dirty="0" smtClean="0">
                <a:latin typeface="Caladea" panose="02040503050406030204" pitchFamily="18" charset="0"/>
              </a:rPr>
            </a:br>
            <a:r>
              <a:rPr lang="de-DE" sz="3200" b="1" dirty="0" smtClean="0">
                <a:latin typeface="Caladea" panose="02040503050406030204" pitchFamily="18" charset="0"/>
              </a:rPr>
              <a:t>State and non-state actors</a:t>
            </a:r>
            <a:endParaRPr lang="en-GB" sz="3200" b="1" dirty="0">
              <a:latin typeface="Caladea" panose="02040503050406030204" pitchFamily="18" charset="0"/>
            </a:endParaRPr>
          </a:p>
        </p:txBody>
      </p:sp>
      <p:sp>
        <p:nvSpPr>
          <p:cNvPr id="3" name="Inhaltsplatzhalter 2"/>
          <p:cNvSpPr>
            <a:spLocks noGrp="1"/>
          </p:cNvSpPr>
          <p:nvPr>
            <p:ph idx="1"/>
          </p:nvPr>
        </p:nvSpPr>
        <p:spPr/>
        <p:txBody>
          <a:bodyPr>
            <a:normAutofit fontScale="62500" lnSpcReduction="20000"/>
          </a:bodyPr>
          <a:lstStyle/>
          <a:p>
            <a:pPr marL="0" indent="0">
              <a:buNone/>
            </a:pPr>
            <a:r>
              <a:rPr lang="de-DE" sz="3400" b="1" dirty="0" smtClean="0">
                <a:latin typeface="Caladea" panose="02040503050406030204" pitchFamily="18" charset="0"/>
              </a:rPr>
              <a:t>State:</a:t>
            </a:r>
          </a:p>
          <a:p>
            <a:pPr marL="0" indent="0">
              <a:buNone/>
            </a:pPr>
            <a:r>
              <a:rPr lang="de-DE" sz="3400" b="1" dirty="0">
                <a:latin typeface="Caladea" panose="02040503050406030204" pitchFamily="18" charset="0"/>
              </a:rPr>
              <a:t>	</a:t>
            </a:r>
            <a:r>
              <a:rPr lang="de-DE" sz="3400" b="1" dirty="0" smtClean="0">
                <a:latin typeface="Caladea" panose="02040503050406030204" pitchFamily="18" charset="0"/>
              </a:rPr>
              <a:t>Federal, </a:t>
            </a:r>
            <a:r>
              <a:rPr lang="de-DE" sz="3400" b="1" dirty="0" err="1" smtClean="0">
                <a:latin typeface="Caladea" panose="02040503050406030204" pitchFamily="18" charset="0"/>
              </a:rPr>
              <a:t>provincial</a:t>
            </a:r>
            <a:r>
              <a:rPr lang="de-DE" sz="3400" b="1" dirty="0" smtClean="0">
                <a:latin typeface="Caladea" panose="02040503050406030204" pitchFamily="18" charset="0"/>
              </a:rPr>
              <a:t> </a:t>
            </a:r>
            <a:r>
              <a:rPr lang="de-DE" sz="3400" b="1" dirty="0" err="1" smtClean="0">
                <a:latin typeface="Caladea" panose="02040503050406030204" pitchFamily="18" charset="0"/>
              </a:rPr>
              <a:t>and</a:t>
            </a:r>
            <a:r>
              <a:rPr lang="de-DE" sz="3400" b="1" dirty="0" smtClean="0">
                <a:latin typeface="Caladea" panose="02040503050406030204" pitchFamily="18" charset="0"/>
              </a:rPr>
              <a:t> </a:t>
            </a:r>
            <a:r>
              <a:rPr lang="de-DE" sz="3400" b="1" dirty="0" err="1" smtClean="0">
                <a:latin typeface="Caladea" panose="02040503050406030204" pitchFamily="18" charset="0"/>
              </a:rPr>
              <a:t>local</a:t>
            </a:r>
            <a:r>
              <a:rPr lang="de-DE" sz="3400" b="1" dirty="0" smtClean="0">
                <a:latin typeface="Caladea" panose="02040503050406030204" pitchFamily="18" charset="0"/>
              </a:rPr>
              <a:t> </a:t>
            </a:r>
            <a:r>
              <a:rPr lang="de-DE" sz="3400" b="1" dirty="0" err="1" smtClean="0">
                <a:latin typeface="Caladea" panose="02040503050406030204" pitchFamily="18" charset="0"/>
              </a:rPr>
              <a:t>governments</a:t>
            </a:r>
            <a:endParaRPr lang="de-DE" sz="3400" b="1" dirty="0" smtClean="0">
              <a:latin typeface="Caladea" panose="02040503050406030204" pitchFamily="18" charset="0"/>
            </a:endParaRPr>
          </a:p>
          <a:p>
            <a:pPr marL="0" indent="0">
              <a:buNone/>
            </a:pPr>
            <a:r>
              <a:rPr lang="de-DE" sz="3400" b="1" dirty="0" smtClean="0">
                <a:latin typeface="Caladea" panose="02040503050406030204" pitchFamily="18" charset="0"/>
              </a:rPr>
              <a:t>	The </a:t>
            </a:r>
            <a:r>
              <a:rPr lang="de-DE" sz="3400" b="1" dirty="0" err="1" smtClean="0">
                <a:latin typeface="Caladea" panose="02040503050406030204" pitchFamily="18" charset="0"/>
              </a:rPr>
              <a:t>army</a:t>
            </a:r>
            <a:r>
              <a:rPr lang="de-DE" sz="3400" b="1" dirty="0" smtClean="0">
                <a:latin typeface="Caladea" panose="02040503050406030204" pitchFamily="18" charset="0"/>
              </a:rPr>
              <a:t>: a </a:t>
            </a:r>
            <a:r>
              <a:rPr lang="de-DE" sz="3400" b="1" dirty="0" err="1" smtClean="0">
                <a:latin typeface="Caladea" panose="02040503050406030204" pitchFamily="18" charset="0"/>
              </a:rPr>
              <a:t>state</a:t>
            </a:r>
            <a:r>
              <a:rPr lang="de-DE" sz="3400" b="1" dirty="0" smtClean="0">
                <a:latin typeface="Caladea" panose="02040503050406030204" pitchFamily="18" charset="0"/>
              </a:rPr>
              <a:t> </a:t>
            </a:r>
            <a:r>
              <a:rPr lang="de-DE" sz="3400" b="1" dirty="0" err="1" smtClean="0">
                <a:latin typeface="Caladea" panose="02040503050406030204" pitchFamily="18" charset="0"/>
              </a:rPr>
              <a:t>within</a:t>
            </a:r>
            <a:r>
              <a:rPr lang="de-DE" sz="3400" b="1" dirty="0" smtClean="0">
                <a:latin typeface="Caladea" panose="02040503050406030204" pitchFamily="18" charset="0"/>
              </a:rPr>
              <a:t> </a:t>
            </a:r>
            <a:r>
              <a:rPr lang="de-DE" sz="3400" b="1" dirty="0" err="1" smtClean="0">
                <a:latin typeface="Caladea" panose="02040503050406030204" pitchFamily="18" charset="0"/>
              </a:rPr>
              <a:t>the</a:t>
            </a:r>
            <a:r>
              <a:rPr lang="de-DE" sz="3400" b="1" dirty="0" smtClean="0">
                <a:latin typeface="Caladea" panose="02040503050406030204" pitchFamily="18" charset="0"/>
              </a:rPr>
              <a:t> </a:t>
            </a:r>
            <a:r>
              <a:rPr lang="de-DE" sz="3400" b="1" dirty="0" err="1" smtClean="0">
                <a:latin typeface="Caladea" panose="02040503050406030204" pitchFamily="18" charset="0"/>
              </a:rPr>
              <a:t>state</a:t>
            </a:r>
            <a:r>
              <a:rPr lang="de-DE" sz="3400" b="1" dirty="0" smtClean="0">
                <a:latin typeface="Caladea" panose="02040503050406030204" pitchFamily="18" charset="0"/>
              </a:rPr>
              <a:t>?</a:t>
            </a:r>
          </a:p>
          <a:p>
            <a:pPr marL="0" indent="0">
              <a:buNone/>
            </a:pPr>
            <a:r>
              <a:rPr lang="de-DE" sz="3400" b="1" dirty="0">
                <a:latin typeface="Caladea" panose="02040503050406030204" pitchFamily="18" charset="0"/>
              </a:rPr>
              <a:t>	</a:t>
            </a:r>
            <a:r>
              <a:rPr lang="de-DE" sz="3400" b="1" dirty="0" smtClean="0">
                <a:latin typeface="Caladea" panose="02040503050406030204" pitchFamily="18" charset="0"/>
              </a:rPr>
              <a:t>The </a:t>
            </a:r>
            <a:r>
              <a:rPr lang="de-DE" sz="3400" b="1" dirty="0" err="1" smtClean="0">
                <a:latin typeface="Caladea" panose="02040503050406030204" pitchFamily="18" charset="0"/>
              </a:rPr>
              <a:t>judiciary</a:t>
            </a:r>
            <a:r>
              <a:rPr lang="de-DE" sz="3400" b="1" dirty="0" smtClean="0">
                <a:latin typeface="Caladea" panose="02040503050406030204" pitchFamily="18" charset="0"/>
              </a:rPr>
              <a:t> (</a:t>
            </a:r>
            <a:r>
              <a:rPr lang="de-DE" sz="3400" b="1" i="1" dirty="0" smtClean="0">
                <a:latin typeface="Caladea" panose="02040503050406030204" pitchFamily="18" charset="0"/>
              </a:rPr>
              <a:t>sui </a:t>
            </a:r>
            <a:r>
              <a:rPr lang="de-DE" sz="3400" b="1" i="1" dirty="0" err="1" smtClean="0">
                <a:latin typeface="Caladea" panose="02040503050406030204" pitchFamily="18" charset="0"/>
              </a:rPr>
              <a:t>moto</a:t>
            </a:r>
            <a:r>
              <a:rPr lang="de-DE" sz="3400" b="1" dirty="0" smtClean="0">
                <a:latin typeface="Caladea" panose="02040503050406030204" pitchFamily="18" charset="0"/>
              </a:rPr>
              <a:t>)</a:t>
            </a:r>
          </a:p>
          <a:p>
            <a:pPr marL="0" indent="0">
              <a:buNone/>
            </a:pPr>
            <a:r>
              <a:rPr lang="de-DE" sz="3400" b="1" dirty="0" smtClean="0">
                <a:latin typeface="Caladea" panose="02040503050406030204" pitchFamily="18" charset="0"/>
              </a:rPr>
              <a:t>Non-state:</a:t>
            </a:r>
          </a:p>
          <a:p>
            <a:pPr marL="0" indent="0">
              <a:buNone/>
            </a:pPr>
            <a:r>
              <a:rPr lang="de-DE" sz="3400" b="1" dirty="0" smtClean="0">
                <a:latin typeface="Caladea" panose="02040503050406030204" pitchFamily="18" charset="0"/>
              </a:rPr>
              <a:t>	Families, clans, tribes: networks, collective bargaining</a:t>
            </a:r>
          </a:p>
          <a:p>
            <a:pPr marL="0" indent="0">
              <a:buNone/>
            </a:pPr>
            <a:r>
              <a:rPr lang="de-DE" sz="3400" b="1" dirty="0">
                <a:latin typeface="Caladea" panose="02040503050406030204" pitchFamily="18" charset="0"/>
              </a:rPr>
              <a:t>	</a:t>
            </a:r>
            <a:r>
              <a:rPr lang="de-DE" sz="3400" b="1" dirty="0" smtClean="0">
                <a:latin typeface="Caladea" panose="02040503050406030204" pitchFamily="18" charset="0"/>
              </a:rPr>
              <a:t>Private </a:t>
            </a:r>
            <a:r>
              <a:rPr lang="de-DE" sz="3400" b="1" dirty="0" err="1" smtClean="0">
                <a:latin typeface="Caladea" panose="02040503050406030204" pitchFamily="18" charset="0"/>
              </a:rPr>
              <a:t>business</a:t>
            </a:r>
            <a:endParaRPr lang="de-DE" sz="3400" b="1" dirty="0" smtClean="0">
              <a:latin typeface="Caladea" panose="02040503050406030204" pitchFamily="18" charset="0"/>
            </a:endParaRPr>
          </a:p>
          <a:p>
            <a:pPr marL="0" indent="0">
              <a:buNone/>
            </a:pPr>
            <a:r>
              <a:rPr lang="de-DE" sz="3400" b="1" dirty="0" smtClean="0">
                <a:latin typeface="Caladea" panose="02040503050406030204" pitchFamily="18" charset="0"/>
              </a:rPr>
              <a:t>	A  ‘formal informal economy‘</a:t>
            </a:r>
          </a:p>
          <a:p>
            <a:pPr marL="0" indent="0">
              <a:buNone/>
            </a:pPr>
            <a:r>
              <a:rPr lang="de-DE" sz="3400" b="1" dirty="0">
                <a:latin typeface="Caladea" panose="02040503050406030204" pitchFamily="18" charset="0"/>
              </a:rPr>
              <a:t>	</a:t>
            </a:r>
            <a:r>
              <a:rPr lang="de-DE" sz="3400" b="1" dirty="0" err="1" smtClean="0">
                <a:latin typeface="Caladea" panose="02040503050406030204" pitchFamily="18" charset="0"/>
              </a:rPr>
              <a:t>Charitable</a:t>
            </a:r>
            <a:r>
              <a:rPr lang="de-DE" sz="3400" b="1" dirty="0" smtClean="0">
                <a:latin typeface="Caladea" panose="02040503050406030204" pitchFamily="18" charset="0"/>
              </a:rPr>
              <a:t> </a:t>
            </a:r>
            <a:r>
              <a:rPr lang="de-DE" sz="3400" b="1" dirty="0" err="1" smtClean="0">
                <a:latin typeface="Caladea" panose="02040503050406030204" pitchFamily="18" charset="0"/>
              </a:rPr>
              <a:t>and</a:t>
            </a:r>
            <a:r>
              <a:rPr lang="de-DE" sz="3400" b="1" dirty="0" smtClean="0">
                <a:latin typeface="Caladea" panose="02040503050406030204" pitchFamily="18" charset="0"/>
              </a:rPr>
              <a:t> </a:t>
            </a:r>
            <a:r>
              <a:rPr lang="de-DE" sz="3400" b="1" dirty="0" err="1" smtClean="0">
                <a:latin typeface="Caladea" panose="02040503050406030204" pitchFamily="18" charset="0"/>
              </a:rPr>
              <a:t>religious</a:t>
            </a:r>
            <a:r>
              <a:rPr lang="de-DE" sz="3400" b="1" dirty="0" smtClean="0">
                <a:latin typeface="Caladea" panose="02040503050406030204" pitchFamily="18" charset="0"/>
              </a:rPr>
              <a:t> </a:t>
            </a:r>
            <a:r>
              <a:rPr lang="de-DE" sz="3400" b="1" dirty="0" err="1" smtClean="0">
                <a:latin typeface="Caladea" panose="02040503050406030204" pitchFamily="18" charset="0"/>
              </a:rPr>
              <a:t>institutions</a:t>
            </a:r>
            <a:r>
              <a:rPr lang="de-DE" sz="3400" b="1" dirty="0" smtClean="0">
                <a:latin typeface="Caladea" panose="02040503050406030204" pitchFamily="18" charset="0"/>
              </a:rPr>
              <a:t>, NGOs</a:t>
            </a:r>
          </a:p>
          <a:p>
            <a:pPr marL="0" indent="0">
              <a:buNone/>
            </a:pPr>
            <a:r>
              <a:rPr lang="de-DE" sz="3400" b="1" dirty="0" smtClean="0">
                <a:latin typeface="Caladea" panose="02040503050406030204" pitchFamily="18" charset="0"/>
              </a:rPr>
              <a:t>Para-</a:t>
            </a:r>
            <a:r>
              <a:rPr lang="de-DE" sz="3400" b="1" dirty="0" err="1" smtClean="0">
                <a:latin typeface="Caladea" panose="02040503050406030204" pitchFamily="18" charset="0"/>
              </a:rPr>
              <a:t>statals</a:t>
            </a:r>
            <a:r>
              <a:rPr lang="de-DE" sz="3400" b="1" dirty="0" smtClean="0">
                <a:latin typeface="Caladea" panose="02040503050406030204" pitchFamily="18" charset="0"/>
              </a:rPr>
              <a:t>:</a:t>
            </a:r>
          </a:p>
          <a:p>
            <a:pPr marL="0" indent="0">
              <a:buNone/>
            </a:pPr>
            <a:r>
              <a:rPr lang="de-DE" sz="3400" b="1" dirty="0">
                <a:latin typeface="Caladea" panose="02040503050406030204" pitchFamily="18" charset="0"/>
              </a:rPr>
              <a:t>	</a:t>
            </a:r>
            <a:r>
              <a:rPr lang="de-DE" sz="3400" b="1" dirty="0" smtClean="0">
                <a:latin typeface="Caladea" panose="02040503050406030204" pitchFamily="18" charset="0"/>
              </a:rPr>
              <a:t>Utilities (</a:t>
            </a:r>
            <a:r>
              <a:rPr lang="de-DE" sz="3400" b="1" dirty="0" err="1" smtClean="0">
                <a:latin typeface="Caladea" panose="02040503050406030204" pitchFamily="18" charset="0"/>
              </a:rPr>
              <a:t>providing</a:t>
            </a:r>
            <a:r>
              <a:rPr lang="de-DE" sz="3400" b="1" dirty="0" smtClean="0">
                <a:latin typeface="Caladea" panose="02040503050406030204" pitchFamily="18" charset="0"/>
              </a:rPr>
              <a:t> </a:t>
            </a:r>
            <a:r>
              <a:rPr lang="de-DE" sz="3400" b="1" dirty="0" err="1" smtClean="0">
                <a:latin typeface="Caladea" panose="02040503050406030204" pitchFamily="18" charset="0"/>
              </a:rPr>
              <a:t>water</a:t>
            </a:r>
            <a:r>
              <a:rPr lang="de-DE" sz="3400" b="1" dirty="0" smtClean="0">
                <a:latin typeface="Caladea" panose="02040503050406030204" pitchFamily="18" charset="0"/>
              </a:rPr>
              <a:t>, power, </a:t>
            </a:r>
            <a:r>
              <a:rPr lang="de-DE" sz="3400" b="1" dirty="0" err="1" smtClean="0">
                <a:latin typeface="Caladea" panose="02040503050406030204" pitchFamily="18" charset="0"/>
              </a:rPr>
              <a:t>transport</a:t>
            </a:r>
            <a:r>
              <a:rPr lang="de-DE" sz="3400" b="1" dirty="0" smtClean="0">
                <a:latin typeface="Caladea" panose="02040503050406030204" pitchFamily="18" charset="0"/>
              </a:rPr>
              <a:t>)</a:t>
            </a:r>
          </a:p>
          <a:p>
            <a:pPr marL="0" indent="0">
              <a:buNone/>
            </a:pPr>
            <a:r>
              <a:rPr lang="de-DE" sz="3400" b="1" dirty="0">
                <a:latin typeface="Caladea" panose="02040503050406030204" pitchFamily="18" charset="0"/>
              </a:rPr>
              <a:t>	</a:t>
            </a:r>
            <a:r>
              <a:rPr lang="de-DE" sz="3400" b="1" dirty="0" err="1" smtClean="0">
                <a:latin typeface="Caladea" panose="02040503050406030204" pitchFamily="18" charset="0"/>
              </a:rPr>
              <a:t>Economic</a:t>
            </a:r>
            <a:r>
              <a:rPr lang="de-DE" sz="3400" b="1" dirty="0" smtClean="0">
                <a:latin typeface="Caladea" panose="02040503050406030204" pitchFamily="18" charset="0"/>
              </a:rPr>
              <a:t>  </a:t>
            </a:r>
            <a:r>
              <a:rPr lang="de-DE" sz="3400" b="1" dirty="0" err="1" smtClean="0">
                <a:latin typeface="Caladea" panose="02040503050406030204" pitchFamily="18" charset="0"/>
              </a:rPr>
              <a:t>undertakings</a:t>
            </a:r>
            <a:r>
              <a:rPr lang="de-DE" sz="3400" b="1" dirty="0" smtClean="0">
                <a:latin typeface="Caladea" panose="02040503050406030204" pitchFamily="18" charset="0"/>
              </a:rPr>
              <a:t> </a:t>
            </a:r>
            <a:r>
              <a:rPr lang="de-DE" sz="3400" b="1" dirty="0" err="1" smtClean="0">
                <a:latin typeface="Caladea" panose="02040503050406030204" pitchFamily="18" charset="0"/>
              </a:rPr>
              <a:t>of</a:t>
            </a:r>
            <a:r>
              <a:rPr lang="de-DE" sz="3400" b="1" dirty="0" smtClean="0">
                <a:latin typeface="Caladea" panose="02040503050406030204" pitchFamily="18" charset="0"/>
              </a:rPr>
              <a:t> </a:t>
            </a:r>
            <a:r>
              <a:rPr lang="de-DE" sz="3400" b="1" dirty="0" err="1" smtClean="0">
                <a:latin typeface="Caladea" panose="02040503050406030204" pitchFamily="18" charset="0"/>
              </a:rPr>
              <a:t>the</a:t>
            </a:r>
            <a:r>
              <a:rPr lang="de-DE" sz="3400" b="1" dirty="0" smtClean="0">
                <a:latin typeface="Caladea" panose="02040503050406030204" pitchFamily="18" charset="0"/>
              </a:rPr>
              <a:t> </a:t>
            </a:r>
            <a:r>
              <a:rPr lang="de-DE" sz="3400" b="1" dirty="0" err="1" smtClean="0">
                <a:latin typeface="Caladea" panose="02040503050406030204" pitchFamily="18" charset="0"/>
              </a:rPr>
              <a:t>army</a:t>
            </a:r>
            <a:endParaRPr lang="de-DE" sz="3400" b="1" dirty="0" smtClean="0">
              <a:latin typeface="Caladea" panose="02040503050406030204" pitchFamily="18" charset="0"/>
            </a:endParaRPr>
          </a:p>
          <a:p>
            <a:pPr marL="0" indent="0">
              <a:buNone/>
            </a:pPr>
            <a:r>
              <a:rPr lang="de-DE" dirty="0"/>
              <a:t>	</a:t>
            </a:r>
            <a:endParaRPr lang="en-GB" dirty="0"/>
          </a:p>
        </p:txBody>
      </p:sp>
    </p:spTree>
    <p:extLst>
      <p:ext uri="{BB962C8B-B14F-4D97-AF65-F5344CB8AC3E}">
        <p14:creationId xmlns:p14="http://schemas.microsoft.com/office/powerpoint/2010/main" val="2068253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816</Words>
  <Application>Microsoft Office PowerPoint</Application>
  <PresentationFormat>Bildschirmpräsentation (4:3)</PresentationFormat>
  <Paragraphs>93</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Office Theme</vt:lpstr>
      <vt:lpstr>The role of the state in economic development</vt:lpstr>
      <vt:lpstr>South Asia Institute of Heidelberg University</vt:lpstr>
      <vt:lpstr>Background</vt:lpstr>
      <vt:lpstr>The task</vt:lpstr>
      <vt:lpstr>Who or what is the state?</vt:lpstr>
      <vt:lpstr>Private and public goods</vt:lpstr>
      <vt:lpstr>The state in a multi-level set-up</vt:lpstr>
      <vt:lpstr>Non state actors</vt:lpstr>
      <vt:lpstr>Holding state and economy together: State and non-state actors</vt:lpstr>
      <vt:lpstr>International aspects</vt:lpstr>
      <vt:lpstr>Conclusion</vt:lpstr>
      <vt:lpstr>Thank you very much  for your attention     Comments, questions: h93@ix.urz.uni-heidelberg.de  Texts of Wolfgang-Peter Zingel: http://www.sai.uni-heidelberg.de/abt/intwep/zingel/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 The political economy of a failing (?) state</dc:title>
  <dc:creator>hp;Wolfgang-Peter Zingel</dc:creator>
  <cp:lastModifiedBy>Wolfgang-Peter Zingel</cp:lastModifiedBy>
  <cp:revision>124</cp:revision>
  <dcterms:created xsi:type="dcterms:W3CDTF">2015-01-29T06:23:35Z</dcterms:created>
  <dcterms:modified xsi:type="dcterms:W3CDTF">2019-10-30T12:02:30Z</dcterms:modified>
</cp:coreProperties>
</file>